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4"/>
  </p:sldMasterIdLst>
  <p:notesMasterIdLst>
    <p:notesMasterId r:id="rId26"/>
  </p:notesMasterIdLst>
  <p:handoutMasterIdLst>
    <p:handoutMasterId r:id="rId27"/>
  </p:handoutMasterIdLst>
  <p:sldIdLst>
    <p:sldId id="256" r:id="rId5"/>
    <p:sldId id="269" r:id="rId6"/>
    <p:sldId id="282" r:id="rId7"/>
    <p:sldId id="283" r:id="rId8"/>
    <p:sldId id="280" r:id="rId9"/>
    <p:sldId id="281" r:id="rId10"/>
    <p:sldId id="263" r:id="rId11"/>
    <p:sldId id="270" r:id="rId12"/>
    <p:sldId id="271" r:id="rId13"/>
    <p:sldId id="274" r:id="rId14"/>
    <p:sldId id="275" r:id="rId15"/>
    <p:sldId id="276" r:id="rId16"/>
    <p:sldId id="277" r:id="rId17"/>
    <p:sldId id="278" r:id="rId18"/>
    <p:sldId id="284" r:id="rId19"/>
    <p:sldId id="272" r:id="rId20"/>
    <p:sldId id="273" r:id="rId21"/>
    <p:sldId id="279" r:id="rId22"/>
    <p:sldId id="259" r:id="rId23"/>
    <p:sldId id="266" r:id="rId24"/>
    <p:sldId id="26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C5EC25-A251-E646-8183-5BC8FC94F831}" v="35" dt="2020-07-30T08:51:08.9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42" autoAdjust="0"/>
    <p:restoredTop sz="94679" autoAdjust="0"/>
  </p:normalViewPr>
  <p:slideViewPr>
    <p:cSldViewPr snapToGrid="0">
      <p:cViewPr varScale="1">
        <p:scale>
          <a:sx n="50" d="100"/>
          <a:sy n="50" d="100"/>
        </p:scale>
        <p:origin x="184" y="1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scottjeffrey.com/change-your-fixed-mindset/" TargetMode="External"/><Relationship Id="rId2" Type="http://schemas.openxmlformats.org/officeDocument/2006/relationships/hyperlink" Target="https://www.youtube.com/watch?v=AGQ_7K35ysA" TargetMode="External"/><Relationship Id="rId1" Type="http://schemas.openxmlformats.org/officeDocument/2006/relationships/hyperlink" Target="&#8226;&#160;https:/youtu.be/wh0OS4MrN3E" TargetMode="External"/><Relationship Id="rId5" Type="http://schemas.openxmlformats.org/officeDocument/2006/relationships/hyperlink" Target="https://youtu.be/M1CHPnZfFmU" TargetMode="External"/><Relationship Id="rId4" Type="http://schemas.openxmlformats.org/officeDocument/2006/relationships/hyperlink" Target="https://youtu.be/hiiEeMN7vbQ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scottjeffrey.com/change-your-fixed-mindset/" TargetMode="External"/><Relationship Id="rId2" Type="http://schemas.openxmlformats.org/officeDocument/2006/relationships/hyperlink" Target="https://www.youtube.com/watch?v=AGQ_7K35ysA" TargetMode="External"/><Relationship Id="rId1" Type="http://schemas.openxmlformats.org/officeDocument/2006/relationships/hyperlink" Target="&#8226;&#160;https:/youtu.be/wh0OS4MrN3E" TargetMode="External"/><Relationship Id="rId5" Type="http://schemas.openxmlformats.org/officeDocument/2006/relationships/hyperlink" Target="https://youtu.be/M1CHPnZfFmU" TargetMode="External"/><Relationship Id="rId4" Type="http://schemas.openxmlformats.org/officeDocument/2006/relationships/hyperlink" Target="https://youtu.be/hiiEeMN7vbQ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3D1901-7543-4645-AB47-CB07098F5CD1}" type="doc">
      <dgm:prSet loTypeId="urn:microsoft.com/office/officeart/2005/8/layout/hierarchy1" loCatId="hierarchy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37AFD835-2AB5-4E61-9B48-87B51DBDE625}">
      <dgm:prSet/>
      <dgm:spPr/>
      <dgm:t>
        <a:bodyPr/>
        <a:lstStyle/>
        <a:p>
          <a:r>
            <a:rPr lang="en-US"/>
            <a:t>DWECK EXPLAINS</a:t>
          </a:r>
        </a:p>
      </dgm:t>
    </dgm:pt>
    <dgm:pt modelId="{2B10A794-B110-480D-9EBC-078C0387717A}" type="parTrans" cxnId="{5EBD7C52-5B5F-474B-BDA1-65A3A32579D2}">
      <dgm:prSet/>
      <dgm:spPr/>
      <dgm:t>
        <a:bodyPr/>
        <a:lstStyle/>
        <a:p>
          <a:endParaRPr lang="en-US"/>
        </a:p>
      </dgm:t>
    </dgm:pt>
    <dgm:pt modelId="{FACA9B59-F2FA-4075-B3F4-7CEDF5489B10}" type="sibTrans" cxnId="{5EBD7C52-5B5F-474B-BDA1-65A3A32579D2}">
      <dgm:prSet/>
      <dgm:spPr/>
      <dgm:t>
        <a:bodyPr/>
        <a:lstStyle/>
        <a:p>
          <a:endParaRPr lang="en-US"/>
        </a:p>
      </dgm:t>
    </dgm:pt>
    <dgm:pt modelId="{689A94DA-43B1-456B-BEDC-4DBE36B07C79}">
      <dgm:prSet/>
      <dgm:spPr/>
      <dgm:t>
        <a:bodyPr/>
        <a:lstStyle/>
        <a:p>
          <a:r>
            <a:rPr lang="en-US"/>
            <a:t>STEP 1: Learn to hear your fixed mindset "voice".</a:t>
          </a:r>
        </a:p>
      </dgm:t>
    </dgm:pt>
    <dgm:pt modelId="{C9555A52-394B-4465-8DD9-10166436295A}" type="parTrans" cxnId="{DABA68DE-22A4-4FD2-9783-CFEF249F6F36}">
      <dgm:prSet/>
      <dgm:spPr/>
      <dgm:t>
        <a:bodyPr/>
        <a:lstStyle/>
        <a:p>
          <a:endParaRPr lang="en-US"/>
        </a:p>
      </dgm:t>
    </dgm:pt>
    <dgm:pt modelId="{A3CDD0AD-FDC8-43A0-8D5E-EC9DBC1893E4}" type="sibTrans" cxnId="{DABA68DE-22A4-4FD2-9783-CFEF249F6F36}">
      <dgm:prSet/>
      <dgm:spPr/>
      <dgm:t>
        <a:bodyPr/>
        <a:lstStyle/>
        <a:p>
          <a:endParaRPr lang="en-US"/>
        </a:p>
      </dgm:t>
    </dgm:pt>
    <dgm:pt modelId="{B8B97CF9-F149-4DF5-B27A-2D5504AA8E5C}">
      <dgm:prSet/>
      <dgm:spPr/>
      <dgm:t>
        <a:bodyPr/>
        <a:lstStyle/>
        <a:p>
          <a:r>
            <a:rPr lang="en-US"/>
            <a:t>STEP 2: Talk back to it with a growth mindset</a:t>
          </a:r>
        </a:p>
      </dgm:t>
    </dgm:pt>
    <dgm:pt modelId="{834F0A2D-A067-4FA7-BBC3-C6D1D5FA0F4E}" type="parTrans" cxnId="{934CB264-1866-4E48-B248-4117AEF42CFE}">
      <dgm:prSet/>
      <dgm:spPr/>
      <dgm:t>
        <a:bodyPr/>
        <a:lstStyle/>
        <a:p>
          <a:endParaRPr lang="en-US"/>
        </a:p>
      </dgm:t>
    </dgm:pt>
    <dgm:pt modelId="{5A671AA9-F7EC-4743-84F2-A8EF8518CB78}" type="sibTrans" cxnId="{934CB264-1866-4E48-B248-4117AEF42CFE}">
      <dgm:prSet/>
      <dgm:spPr/>
      <dgm:t>
        <a:bodyPr/>
        <a:lstStyle/>
        <a:p>
          <a:endParaRPr lang="en-US"/>
        </a:p>
      </dgm:t>
    </dgm:pt>
    <dgm:pt modelId="{3809FEB9-6E7D-4708-8CED-D640C491B598}">
      <dgm:prSet/>
      <dgm:spPr/>
      <dgm:t>
        <a:bodyPr/>
        <a:lstStyle/>
        <a:p>
          <a:r>
            <a:rPr lang="en-US"/>
            <a:t>STEP 3: Talk back to it with a growth mindset</a:t>
          </a:r>
        </a:p>
      </dgm:t>
    </dgm:pt>
    <dgm:pt modelId="{0C47A3EC-FD0C-4E01-938A-5AB499EE211C}" type="parTrans" cxnId="{FE97411A-3C77-46B7-A068-125911310346}">
      <dgm:prSet/>
      <dgm:spPr/>
      <dgm:t>
        <a:bodyPr/>
        <a:lstStyle/>
        <a:p>
          <a:endParaRPr lang="en-US"/>
        </a:p>
      </dgm:t>
    </dgm:pt>
    <dgm:pt modelId="{3CAB2A70-A8DD-4E10-9433-237DAEF34E5B}" type="sibTrans" cxnId="{FE97411A-3C77-46B7-A068-125911310346}">
      <dgm:prSet/>
      <dgm:spPr/>
      <dgm:t>
        <a:bodyPr/>
        <a:lstStyle/>
        <a:p>
          <a:endParaRPr lang="en-US"/>
        </a:p>
      </dgm:t>
    </dgm:pt>
    <dgm:pt modelId="{77144456-DB14-4A5C-9914-57B934229CC3}">
      <dgm:prSet/>
      <dgm:spPr/>
      <dgm:t>
        <a:bodyPr/>
        <a:lstStyle/>
        <a:p>
          <a:r>
            <a:rPr lang="en-US"/>
            <a:t>STEP 4: Take the growth mindset action.</a:t>
          </a:r>
        </a:p>
      </dgm:t>
    </dgm:pt>
    <dgm:pt modelId="{484868C2-D34C-4A85-97FA-2720BB09F265}" type="parTrans" cxnId="{2DC03E06-FC1F-4C37-A38B-B69B9B9CF369}">
      <dgm:prSet/>
      <dgm:spPr/>
      <dgm:t>
        <a:bodyPr/>
        <a:lstStyle/>
        <a:p>
          <a:endParaRPr lang="en-US"/>
        </a:p>
      </dgm:t>
    </dgm:pt>
    <dgm:pt modelId="{D9632F4F-E600-40A3-B49F-0C1BE4054AD2}" type="sibTrans" cxnId="{2DC03E06-FC1F-4C37-A38B-B69B9B9CF369}">
      <dgm:prSet/>
      <dgm:spPr/>
      <dgm:t>
        <a:bodyPr/>
        <a:lstStyle/>
        <a:p>
          <a:endParaRPr lang="en-US"/>
        </a:p>
      </dgm:t>
    </dgm:pt>
    <dgm:pt modelId="{0F227838-9A1E-4489-B594-6E9713DFF040}" type="pres">
      <dgm:prSet presAssocID="{B13D1901-7543-4645-AB47-CB07098F5CD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EF6D2C9-9622-41E8-9AE0-F5B5641478AA}" type="pres">
      <dgm:prSet presAssocID="{37AFD835-2AB5-4E61-9B48-87B51DBDE625}" presName="hierRoot1" presStyleCnt="0"/>
      <dgm:spPr/>
    </dgm:pt>
    <dgm:pt modelId="{7716B9C9-5352-422A-A892-C4087A502CBF}" type="pres">
      <dgm:prSet presAssocID="{37AFD835-2AB5-4E61-9B48-87B51DBDE625}" presName="composite" presStyleCnt="0"/>
      <dgm:spPr/>
    </dgm:pt>
    <dgm:pt modelId="{8BCD04AF-4AC6-445E-8B85-401E25A1AD93}" type="pres">
      <dgm:prSet presAssocID="{37AFD835-2AB5-4E61-9B48-87B51DBDE625}" presName="background" presStyleLbl="node0" presStyleIdx="0" presStyleCnt="1"/>
      <dgm:spPr/>
    </dgm:pt>
    <dgm:pt modelId="{86B571AE-871D-43A6-A2E0-F357B9A59354}" type="pres">
      <dgm:prSet presAssocID="{37AFD835-2AB5-4E61-9B48-87B51DBDE625}" presName="text" presStyleLbl="fgAcc0" presStyleIdx="0" presStyleCnt="1">
        <dgm:presLayoutVars>
          <dgm:chPref val="3"/>
        </dgm:presLayoutVars>
      </dgm:prSet>
      <dgm:spPr/>
    </dgm:pt>
    <dgm:pt modelId="{A6AC37E1-3379-45BB-9292-6F1848136588}" type="pres">
      <dgm:prSet presAssocID="{37AFD835-2AB5-4E61-9B48-87B51DBDE625}" presName="hierChild2" presStyleCnt="0"/>
      <dgm:spPr/>
    </dgm:pt>
    <dgm:pt modelId="{04BDD223-6108-49FF-8584-E4DED4F19986}" type="pres">
      <dgm:prSet presAssocID="{C9555A52-394B-4465-8DD9-10166436295A}" presName="Name10" presStyleLbl="parChTrans1D2" presStyleIdx="0" presStyleCnt="4"/>
      <dgm:spPr/>
    </dgm:pt>
    <dgm:pt modelId="{C44A3F23-781F-4E6E-9143-3F851D17FE74}" type="pres">
      <dgm:prSet presAssocID="{689A94DA-43B1-456B-BEDC-4DBE36B07C79}" presName="hierRoot2" presStyleCnt="0"/>
      <dgm:spPr/>
    </dgm:pt>
    <dgm:pt modelId="{DD4CD85C-4271-4947-8939-281D60A2B593}" type="pres">
      <dgm:prSet presAssocID="{689A94DA-43B1-456B-BEDC-4DBE36B07C79}" presName="composite2" presStyleCnt="0"/>
      <dgm:spPr/>
    </dgm:pt>
    <dgm:pt modelId="{20E5731C-BB48-42FE-99C2-EC716B5B0888}" type="pres">
      <dgm:prSet presAssocID="{689A94DA-43B1-456B-BEDC-4DBE36B07C79}" presName="background2" presStyleLbl="node2" presStyleIdx="0" presStyleCnt="4"/>
      <dgm:spPr/>
    </dgm:pt>
    <dgm:pt modelId="{CF3ECB1E-1D9A-4AB3-97D8-2437580F80FE}" type="pres">
      <dgm:prSet presAssocID="{689A94DA-43B1-456B-BEDC-4DBE36B07C79}" presName="text2" presStyleLbl="fgAcc2" presStyleIdx="0" presStyleCnt="4">
        <dgm:presLayoutVars>
          <dgm:chPref val="3"/>
        </dgm:presLayoutVars>
      </dgm:prSet>
      <dgm:spPr/>
    </dgm:pt>
    <dgm:pt modelId="{4D269EB8-9DF2-46C7-809E-D8EDFBCE11D5}" type="pres">
      <dgm:prSet presAssocID="{689A94DA-43B1-456B-BEDC-4DBE36B07C79}" presName="hierChild3" presStyleCnt="0"/>
      <dgm:spPr/>
    </dgm:pt>
    <dgm:pt modelId="{EABC4629-2D36-40E4-975C-40EEF6A6A584}" type="pres">
      <dgm:prSet presAssocID="{834F0A2D-A067-4FA7-BBC3-C6D1D5FA0F4E}" presName="Name10" presStyleLbl="parChTrans1D2" presStyleIdx="1" presStyleCnt="4"/>
      <dgm:spPr/>
    </dgm:pt>
    <dgm:pt modelId="{BF3688B5-6891-4FD8-860E-EAC734214DF0}" type="pres">
      <dgm:prSet presAssocID="{B8B97CF9-F149-4DF5-B27A-2D5504AA8E5C}" presName="hierRoot2" presStyleCnt="0"/>
      <dgm:spPr/>
    </dgm:pt>
    <dgm:pt modelId="{C9A6EB12-D27D-49A3-B391-E8FF1D506BD4}" type="pres">
      <dgm:prSet presAssocID="{B8B97CF9-F149-4DF5-B27A-2D5504AA8E5C}" presName="composite2" presStyleCnt="0"/>
      <dgm:spPr/>
    </dgm:pt>
    <dgm:pt modelId="{89E7C69D-393D-468A-BF45-564ACE58A4C2}" type="pres">
      <dgm:prSet presAssocID="{B8B97CF9-F149-4DF5-B27A-2D5504AA8E5C}" presName="background2" presStyleLbl="node2" presStyleIdx="1" presStyleCnt="4"/>
      <dgm:spPr/>
    </dgm:pt>
    <dgm:pt modelId="{85A499E0-3899-451B-9734-90411D29C860}" type="pres">
      <dgm:prSet presAssocID="{B8B97CF9-F149-4DF5-B27A-2D5504AA8E5C}" presName="text2" presStyleLbl="fgAcc2" presStyleIdx="1" presStyleCnt="4">
        <dgm:presLayoutVars>
          <dgm:chPref val="3"/>
        </dgm:presLayoutVars>
      </dgm:prSet>
      <dgm:spPr/>
    </dgm:pt>
    <dgm:pt modelId="{7DA43B9E-D8D0-4D48-B6FA-E6853FBE23E3}" type="pres">
      <dgm:prSet presAssocID="{B8B97CF9-F149-4DF5-B27A-2D5504AA8E5C}" presName="hierChild3" presStyleCnt="0"/>
      <dgm:spPr/>
    </dgm:pt>
    <dgm:pt modelId="{FC88E34B-6121-410A-A0FA-F14C93A90095}" type="pres">
      <dgm:prSet presAssocID="{0C47A3EC-FD0C-4E01-938A-5AB499EE211C}" presName="Name10" presStyleLbl="parChTrans1D2" presStyleIdx="2" presStyleCnt="4"/>
      <dgm:spPr/>
    </dgm:pt>
    <dgm:pt modelId="{CA3C605E-87F2-432E-B66E-9606C5C50112}" type="pres">
      <dgm:prSet presAssocID="{3809FEB9-6E7D-4708-8CED-D640C491B598}" presName="hierRoot2" presStyleCnt="0"/>
      <dgm:spPr/>
    </dgm:pt>
    <dgm:pt modelId="{9D89B0FD-B82A-4E84-B2AE-09D3A27FD88F}" type="pres">
      <dgm:prSet presAssocID="{3809FEB9-6E7D-4708-8CED-D640C491B598}" presName="composite2" presStyleCnt="0"/>
      <dgm:spPr/>
    </dgm:pt>
    <dgm:pt modelId="{F088F8F2-86A3-41AD-9699-CA836F1393CC}" type="pres">
      <dgm:prSet presAssocID="{3809FEB9-6E7D-4708-8CED-D640C491B598}" presName="background2" presStyleLbl="node2" presStyleIdx="2" presStyleCnt="4"/>
      <dgm:spPr/>
    </dgm:pt>
    <dgm:pt modelId="{725A86F7-9B73-435A-B732-5CC6E9751AF3}" type="pres">
      <dgm:prSet presAssocID="{3809FEB9-6E7D-4708-8CED-D640C491B598}" presName="text2" presStyleLbl="fgAcc2" presStyleIdx="2" presStyleCnt="4">
        <dgm:presLayoutVars>
          <dgm:chPref val="3"/>
        </dgm:presLayoutVars>
      </dgm:prSet>
      <dgm:spPr/>
    </dgm:pt>
    <dgm:pt modelId="{C69AB4D0-C684-45E9-83C2-1063A75AD375}" type="pres">
      <dgm:prSet presAssocID="{3809FEB9-6E7D-4708-8CED-D640C491B598}" presName="hierChild3" presStyleCnt="0"/>
      <dgm:spPr/>
    </dgm:pt>
    <dgm:pt modelId="{D90E8BD9-F052-4D5F-81A6-1B01C37A8A35}" type="pres">
      <dgm:prSet presAssocID="{484868C2-D34C-4A85-97FA-2720BB09F265}" presName="Name10" presStyleLbl="parChTrans1D2" presStyleIdx="3" presStyleCnt="4"/>
      <dgm:spPr/>
    </dgm:pt>
    <dgm:pt modelId="{617951E6-AAA6-4DE4-A669-0B6214ABE06E}" type="pres">
      <dgm:prSet presAssocID="{77144456-DB14-4A5C-9914-57B934229CC3}" presName="hierRoot2" presStyleCnt="0"/>
      <dgm:spPr/>
    </dgm:pt>
    <dgm:pt modelId="{C627EDBB-3584-4E3D-97DA-B57BF9A0A11A}" type="pres">
      <dgm:prSet presAssocID="{77144456-DB14-4A5C-9914-57B934229CC3}" presName="composite2" presStyleCnt="0"/>
      <dgm:spPr/>
    </dgm:pt>
    <dgm:pt modelId="{0E487A63-F29B-46F7-9F8C-4CC83CDB09A9}" type="pres">
      <dgm:prSet presAssocID="{77144456-DB14-4A5C-9914-57B934229CC3}" presName="background2" presStyleLbl="node2" presStyleIdx="3" presStyleCnt="4"/>
      <dgm:spPr/>
    </dgm:pt>
    <dgm:pt modelId="{1F22AC19-9F6B-4A9A-82D1-22AA8D8CDE73}" type="pres">
      <dgm:prSet presAssocID="{77144456-DB14-4A5C-9914-57B934229CC3}" presName="text2" presStyleLbl="fgAcc2" presStyleIdx="3" presStyleCnt="4">
        <dgm:presLayoutVars>
          <dgm:chPref val="3"/>
        </dgm:presLayoutVars>
      </dgm:prSet>
      <dgm:spPr/>
    </dgm:pt>
    <dgm:pt modelId="{A968CE0A-CB0E-409D-BEE5-C55619BA2A6B}" type="pres">
      <dgm:prSet presAssocID="{77144456-DB14-4A5C-9914-57B934229CC3}" presName="hierChild3" presStyleCnt="0"/>
      <dgm:spPr/>
    </dgm:pt>
  </dgm:ptLst>
  <dgm:cxnLst>
    <dgm:cxn modelId="{1BD07300-9E1C-40D7-9D15-EB3C6F323758}" type="presOf" srcId="{689A94DA-43B1-456B-BEDC-4DBE36B07C79}" destId="{CF3ECB1E-1D9A-4AB3-97D8-2437580F80FE}" srcOrd="0" destOrd="0" presId="urn:microsoft.com/office/officeart/2005/8/layout/hierarchy1"/>
    <dgm:cxn modelId="{2DC03E06-FC1F-4C37-A38B-B69B9B9CF369}" srcId="{37AFD835-2AB5-4E61-9B48-87B51DBDE625}" destId="{77144456-DB14-4A5C-9914-57B934229CC3}" srcOrd="3" destOrd="0" parTransId="{484868C2-D34C-4A85-97FA-2720BB09F265}" sibTransId="{D9632F4F-E600-40A3-B49F-0C1BE4054AD2}"/>
    <dgm:cxn modelId="{FE97411A-3C77-46B7-A068-125911310346}" srcId="{37AFD835-2AB5-4E61-9B48-87B51DBDE625}" destId="{3809FEB9-6E7D-4708-8CED-D640C491B598}" srcOrd="2" destOrd="0" parTransId="{0C47A3EC-FD0C-4E01-938A-5AB499EE211C}" sibTransId="{3CAB2A70-A8DD-4E10-9433-237DAEF34E5B}"/>
    <dgm:cxn modelId="{FBE83825-36A7-4F09-B58B-A9F6D79F4EE4}" type="presOf" srcId="{3809FEB9-6E7D-4708-8CED-D640C491B598}" destId="{725A86F7-9B73-435A-B732-5CC6E9751AF3}" srcOrd="0" destOrd="0" presId="urn:microsoft.com/office/officeart/2005/8/layout/hierarchy1"/>
    <dgm:cxn modelId="{19C9F52C-7C48-4F5C-8D1B-AA2447FFF68E}" type="presOf" srcId="{0C47A3EC-FD0C-4E01-938A-5AB499EE211C}" destId="{FC88E34B-6121-410A-A0FA-F14C93A90095}" srcOrd="0" destOrd="0" presId="urn:microsoft.com/office/officeart/2005/8/layout/hierarchy1"/>
    <dgm:cxn modelId="{BF8D1652-9575-466F-A579-2CD4B577A15F}" type="presOf" srcId="{C9555A52-394B-4465-8DD9-10166436295A}" destId="{04BDD223-6108-49FF-8584-E4DED4F19986}" srcOrd="0" destOrd="0" presId="urn:microsoft.com/office/officeart/2005/8/layout/hierarchy1"/>
    <dgm:cxn modelId="{5EBD7C52-5B5F-474B-BDA1-65A3A32579D2}" srcId="{B13D1901-7543-4645-AB47-CB07098F5CD1}" destId="{37AFD835-2AB5-4E61-9B48-87B51DBDE625}" srcOrd="0" destOrd="0" parTransId="{2B10A794-B110-480D-9EBC-078C0387717A}" sibTransId="{FACA9B59-F2FA-4075-B3F4-7CEDF5489B10}"/>
    <dgm:cxn modelId="{24E8CC52-AC32-46CB-A842-35BE06D6E257}" type="presOf" srcId="{B13D1901-7543-4645-AB47-CB07098F5CD1}" destId="{0F227838-9A1E-4489-B594-6E9713DFF040}" srcOrd="0" destOrd="0" presId="urn:microsoft.com/office/officeart/2005/8/layout/hierarchy1"/>
    <dgm:cxn modelId="{BCA32A5E-FA8D-46A8-8D79-454A257BCFD0}" type="presOf" srcId="{37AFD835-2AB5-4E61-9B48-87B51DBDE625}" destId="{86B571AE-871D-43A6-A2E0-F357B9A59354}" srcOrd="0" destOrd="0" presId="urn:microsoft.com/office/officeart/2005/8/layout/hierarchy1"/>
    <dgm:cxn modelId="{775B9E5E-9858-42FB-83A9-C5933CE02790}" type="presOf" srcId="{484868C2-D34C-4A85-97FA-2720BB09F265}" destId="{D90E8BD9-F052-4D5F-81A6-1B01C37A8A35}" srcOrd="0" destOrd="0" presId="urn:microsoft.com/office/officeart/2005/8/layout/hierarchy1"/>
    <dgm:cxn modelId="{934CB264-1866-4E48-B248-4117AEF42CFE}" srcId="{37AFD835-2AB5-4E61-9B48-87B51DBDE625}" destId="{B8B97CF9-F149-4DF5-B27A-2D5504AA8E5C}" srcOrd="1" destOrd="0" parTransId="{834F0A2D-A067-4FA7-BBC3-C6D1D5FA0F4E}" sibTransId="{5A671AA9-F7EC-4743-84F2-A8EF8518CB78}"/>
    <dgm:cxn modelId="{B9CB4EC4-015B-465C-813F-F700DCAFC359}" type="presOf" srcId="{77144456-DB14-4A5C-9914-57B934229CC3}" destId="{1F22AC19-9F6B-4A9A-82D1-22AA8D8CDE73}" srcOrd="0" destOrd="0" presId="urn:microsoft.com/office/officeart/2005/8/layout/hierarchy1"/>
    <dgm:cxn modelId="{4F47A1CE-2A25-467D-8D19-813D4ABC6AB1}" type="presOf" srcId="{834F0A2D-A067-4FA7-BBC3-C6D1D5FA0F4E}" destId="{EABC4629-2D36-40E4-975C-40EEF6A6A584}" srcOrd="0" destOrd="0" presId="urn:microsoft.com/office/officeart/2005/8/layout/hierarchy1"/>
    <dgm:cxn modelId="{DABA68DE-22A4-4FD2-9783-CFEF249F6F36}" srcId="{37AFD835-2AB5-4E61-9B48-87B51DBDE625}" destId="{689A94DA-43B1-456B-BEDC-4DBE36B07C79}" srcOrd="0" destOrd="0" parTransId="{C9555A52-394B-4465-8DD9-10166436295A}" sibTransId="{A3CDD0AD-FDC8-43A0-8D5E-EC9DBC1893E4}"/>
    <dgm:cxn modelId="{1104E6F7-AD97-4D6B-8B07-D8E5AEC89B70}" type="presOf" srcId="{B8B97CF9-F149-4DF5-B27A-2D5504AA8E5C}" destId="{85A499E0-3899-451B-9734-90411D29C860}" srcOrd="0" destOrd="0" presId="urn:microsoft.com/office/officeart/2005/8/layout/hierarchy1"/>
    <dgm:cxn modelId="{08FD302A-58BA-4B59-A771-1E935929BF94}" type="presParOf" srcId="{0F227838-9A1E-4489-B594-6E9713DFF040}" destId="{BEF6D2C9-9622-41E8-9AE0-F5B5641478AA}" srcOrd="0" destOrd="0" presId="urn:microsoft.com/office/officeart/2005/8/layout/hierarchy1"/>
    <dgm:cxn modelId="{B179D415-79C9-472D-B807-B378BFDC8CF7}" type="presParOf" srcId="{BEF6D2C9-9622-41E8-9AE0-F5B5641478AA}" destId="{7716B9C9-5352-422A-A892-C4087A502CBF}" srcOrd="0" destOrd="0" presId="urn:microsoft.com/office/officeart/2005/8/layout/hierarchy1"/>
    <dgm:cxn modelId="{79050092-AA6A-43D2-936E-42182E14136F}" type="presParOf" srcId="{7716B9C9-5352-422A-A892-C4087A502CBF}" destId="{8BCD04AF-4AC6-445E-8B85-401E25A1AD93}" srcOrd="0" destOrd="0" presId="urn:microsoft.com/office/officeart/2005/8/layout/hierarchy1"/>
    <dgm:cxn modelId="{7CBF12AA-7AC8-41E6-B609-7D75CB658D1D}" type="presParOf" srcId="{7716B9C9-5352-422A-A892-C4087A502CBF}" destId="{86B571AE-871D-43A6-A2E0-F357B9A59354}" srcOrd="1" destOrd="0" presId="urn:microsoft.com/office/officeart/2005/8/layout/hierarchy1"/>
    <dgm:cxn modelId="{04A2CB1B-04C2-4F7A-B234-02FC28CB8D32}" type="presParOf" srcId="{BEF6D2C9-9622-41E8-9AE0-F5B5641478AA}" destId="{A6AC37E1-3379-45BB-9292-6F1848136588}" srcOrd="1" destOrd="0" presId="urn:microsoft.com/office/officeart/2005/8/layout/hierarchy1"/>
    <dgm:cxn modelId="{000A98B4-C55E-4CD1-B17C-7FE6D3225E3B}" type="presParOf" srcId="{A6AC37E1-3379-45BB-9292-6F1848136588}" destId="{04BDD223-6108-49FF-8584-E4DED4F19986}" srcOrd="0" destOrd="0" presId="urn:microsoft.com/office/officeart/2005/8/layout/hierarchy1"/>
    <dgm:cxn modelId="{282B3F86-B376-4C26-ABD7-60818231FAF1}" type="presParOf" srcId="{A6AC37E1-3379-45BB-9292-6F1848136588}" destId="{C44A3F23-781F-4E6E-9143-3F851D17FE74}" srcOrd="1" destOrd="0" presId="urn:microsoft.com/office/officeart/2005/8/layout/hierarchy1"/>
    <dgm:cxn modelId="{8E2F8F2A-6827-40B0-98BF-3C76237CEB0B}" type="presParOf" srcId="{C44A3F23-781F-4E6E-9143-3F851D17FE74}" destId="{DD4CD85C-4271-4947-8939-281D60A2B593}" srcOrd="0" destOrd="0" presId="urn:microsoft.com/office/officeart/2005/8/layout/hierarchy1"/>
    <dgm:cxn modelId="{6A82767C-7B13-483A-89AF-218C15841CB3}" type="presParOf" srcId="{DD4CD85C-4271-4947-8939-281D60A2B593}" destId="{20E5731C-BB48-42FE-99C2-EC716B5B0888}" srcOrd="0" destOrd="0" presId="urn:microsoft.com/office/officeart/2005/8/layout/hierarchy1"/>
    <dgm:cxn modelId="{0A8263B5-9FE2-4383-92E6-1CE20BD58307}" type="presParOf" srcId="{DD4CD85C-4271-4947-8939-281D60A2B593}" destId="{CF3ECB1E-1D9A-4AB3-97D8-2437580F80FE}" srcOrd="1" destOrd="0" presId="urn:microsoft.com/office/officeart/2005/8/layout/hierarchy1"/>
    <dgm:cxn modelId="{99FB20F2-B12F-4722-A5D7-2A6C0B2C3BE2}" type="presParOf" srcId="{C44A3F23-781F-4E6E-9143-3F851D17FE74}" destId="{4D269EB8-9DF2-46C7-809E-D8EDFBCE11D5}" srcOrd="1" destOrd="0" presId="urn:microsoft.com/office/officeart/2005/8/layout/hierarchy1"/>
    <dgm:cxn modelId="{AA6EA1D4-787A-4A18-A646-D5E8388F36CC}" type="presParOf" srcId="{A6AC37E1-3379-45BB-9292-6F1848136588}" destId="{EABC4629-2D36-40E4-975C-40EEF6A6A584}" srcOrd="2" destOrd="0" presId="urn:microsoft.com/office/officeart/2005/8/layout/hierarchy1"/>
    <dgm:cxn modelId="{7501B0D8-039A-4900-91B3-C406A8063AB9}" type="presParOf" srcId="{A6AC37E1-3379-45BB-9292-6F1848136588}" destId="{BF3688B5-6891-4FD8-860E-EAC734214DF0}" srcOrd="3" destOrd="0" presId="urn:microsoft.com/office/officeart/2005/8/layout/hierarchy1"/>
    <dgm:cxn modelId="{6A7AB069-8BAA-4F05-9820-190F02274540}" type="presParOf" srcId="{BF3688B5-6891-4FD8-860E-EAC734214DF0}" destId="{C9A6EB12-D27D-49A3-B391-E8FF1D506BD4}" srcOrd="0" destOrd="0" presId="urn:microsoft.com/office/officeart/2005/8/layout/hierarchy1"/>
    <dgm:cxn modelId="{0A3E220E-0C85-476C-A247-CD389F8A8424}" type="presParOf" srcId="{C9A6EB12-D27D-49A3-B391-E8FF1D506BD4}" destId="{89E7C69D-393D-468A-BF45-564ACE58A4C2}" srcOrd="0" destOrd="0" presId="urn:microsoft.com/office/officeart/2005/8/layout/hierarchy1"/>
    <dgm:cxn modelId="{B318598D-CDAE-4A04-9A26-035546E49595}" type="presParOf" srcId="{C9A6EB12-D27D-49A3-B391-E8FF1D506BD4}" destId="{85A499E0-3899-451B-9734-90411D29C860}" srcOrd="1" destOrd="0" presId="urn:microsoft.com/office/officeart/2005/8/layout/hierarchy1"/>
    <dgm:cxn modelId="{F2B6CF50-D579-4226-9DD3-1BD12D78CD1D}" type="presParOf" srcId="{BF3688B5-6891-4FD8-860E-EAC734214DF0}" destId="{7DA43B9E-D8D0-4D48-B6FA-E6853FBE23E3}" srcOrd="1" destOrd="0" presId="urn:microsoft.com/office/officeart/2005/8/layout/hierarchy1"/>
    <dgm:cxn modelId="{47E1EC60-2843-42FB-A035-0B726AD9EDA1}" type="presParOf" srcId="{A6AC37E1-3379-45BB-9292-6F1848136588}" destId="{FC88E34B-6121-410A-A0FA-F14C93A90095}" srcOrd="4" destOrd="0" presId="urn:microsoft.com/office/officeart/2005/8/layout/hierarchy1"/>
    <dgm:cxn modelId="{4EC67643-49C0-40AE-84D3-0E49B971BEBB}" type="presParOf" srcId="{A6AC37E1-3379-45BB-9292-6F1848136588}" destId="{CA3C605E-87F2-432E-B66E-9606C5C50112}" srcOrd="5" destOrd="0" presId="urn:microsoft.com/office/officeart/2005/8/layout/hierarchy1"/>
    <dgm:cxn modelId="{FF875332-14A6-4EE0-8AD7-779F0EBC7B12}" type="presParOf" srcId="{CA3C605E-87F2-432E-B66E-9606C5C50112}" destId="{9D89B0FD-B82A-4E84-B2AE-09D3A27FD88F}" srcOrd="0" destOrd="0" presId="urn:microsoft.com/office/officeart/2005/8/layout/hierarchy1"/>
    <dgm:cxn modelId="{4858117B-A27B-414D-AB55-5B6E85D97A4D}" type="presParOf" srcId="{9D89B0FD-B82A-4E84-B2AE-09D3A27FD88F}" destId="{F088F8F2-86A3-41AD-9699-CA836F1393CC}" srcOrd="0" destOrd="0" presId="urn:microsoft.com/office/officeart/2005/8/layout/hierarchy1"/>
    <dgm:cxn modelId="{7A40BB84-27C5-41A9-9856-0E79D6B358AE}" type="presParOf" srcId="{9D89B0FD-B82A-4E84-B2AE-09D3A27FD88F}" destId="{725A86F7-9B73-435A-B732-5CC6E9751AF3}" srcOrd="1" destOrd="0" presId="urn:microsoft.com/office/officeart/2005/8/layout/hierarchy1"/>
    <dgm:cxn modelId="{FDE0478A-F6F5-4E5B-895C-2AD60C45A3A4}" type="presParOf" srcId="{CA3C605E-87F2-432E-B66E-9606C5C50112}" destId="{C69AB4D0-C684-45E9-83C2-1063A75AD375}" srcOrd="1" destOrd="0" presId="urn:microsoft.com/office/officeart/2005/8/layout/hierarchy1"/>
    <dgm:cxn modelId="{53DB4F80-2B46-4A3A-A8C7-700F12FD7D3C}" type="presParOf" srcId="{A6AC37E1-3379-45BB-9292-6F1848136588}" destId="{D90E8BD9-F052-4D5F-81A6-1B01C37A8A35}" srcOrd="6" destOrd="0" presId="urn:microsoft.com/office/officeart/2005/8/layout/hierarchy1"/>
    <dgm:cxn modelId="{86DD49E6-0FFC-4E44-B0BA-52AE98CBD3F0}" type="presParOf" srcId="{A6AC37E1-3379-45BB-9292-6F1848136588}" destId="{617951E6-AAA6-4DE4-A669-0B6214ABE06E}" srcOrd="7" destOrd="0" presId="urn:microsoft.com/office/officeart/2005/8/layout/hierarchy1"/>
    <dgm:cxn modelId="{BADD466E-F7C8-4E29-896C-90F9409B40F6}" type="presParOf" srcId="{617951E6-AAA6-4DE4-A669-0B6214ABE06E}" destId="{C627EDBB-3584-4E3D-97DA-B57BF9A0A11A}" srcOrd="0" destOrd="0" presId="urn:microsoft.com/office/officeart/2005/8/layout/hierarchy1"/>
    <dgm:cxn modelId="{721A9AF8-82A7-4C1B-B3ED-AB8F539DAC62}" type="presParOf" srcId="{C627EDBB-3584-4E3D-97DA-B57BF9A0A11A}" destId="{0E487A63-F29B-46F7-9F8C-4CC83CDB09A9}" srcOrd="0" destOrd="0" presId="urn:microsoft.com/office/officeart/2005/8/layout/hierarchy1"/>
    <dgm:cxn modelId="{6F6C6C56-4C14-453E-8DB6-1F63ED9948FD}" type="presParOf" srcId="{C627EDBB-3584-4E3D-97DA-B57BF9A0A11A}" destId="{1F22AC19-9F6B-4A9A-82D1-22AA8D8CDE73}" srcOrd="1" destOrd="0" presId="urn:microsoft.com/office/officeart/2005/8/layout/hierarchy1"/>
    <dgm:cxn modelId="{786E2503-9677-447F-A418-9054845106BC}" type="presParOf" srcId="{617951E6-AAA6-4DE4-A669-0B6214ABE06E}" destId="{A968CE0A-CB0E-409D-BEE5-C55619BA2A6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5AA53B-3EEE-4DE4-BB81-9044890C2946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750AC01-D39D-4F3A-9DC8-2A211EE986A2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rgbClr val="FFC000"/>
              </a:solidFill>
              <a:ea typeface="+mn-lt"/>
              <a:cs typeface="+mn-lt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The Growth Mindset</a:t>
          </a:r>
          <a:r>
            <a:rPr lang="en-US" b="1" dirty="0">
              <a:solidFill>
                <a:srgbClr val="FFC000"/>
              </a:solidFill>
              <a:ea typeface="+mn-lt"/>
              <a:cs typeface="+mn-lt"/>
            </a:rPr>
            <a:t>: Khan Academy</a:t>
          </a:r>
          <a:endParaRPr lang="en-US" dirty="0">
            <a:solidFill>
              <a:srgbClr val="FFC000"/>
            </a:solidFill>
          </a:endParaRPr>
        </a:p>
      </dgm:t>
    </dgm:pt>
    <dgm:pt modelId="{720680DC-AAA4-4434-A582-60EBCC5BA355}" type="parTrans" cxnId="{0B5DAE5F-BCDC-4BF7-A6E7-CF856886A64D}">
      <dgm:prSet/>
      <dgm:spPr/>
      <dgm:t>
        <a:bodyPr/>
        <a:lstStyle/>
        <a:p>
          <a:endParaRPr lang="en-US"/>
        </a:p>
      </dgm:t>
    </dgm:pt>
    <dgm:pt modelId="{CA077D98-8478-47EA-B6A9-99ACE60C64D4}" type="sibTrans" cxnId="{0B5DAE5F-BCDC-4BF7-A6E7-CF856886A64D}">
      <dgm:prSet/>
      <dgm:spPr/>
      <dgm:t>
        <a:bodyPr/>
        <a:lstStyle/>
        <a:p>
          <a:endParaRPr lang="en-US"/>
        </a:p>
      </dgm:t>
    </dgm:pt>
    <dgm:pt modelId="{44DDB620-F1A2-9B46-8E7C-8950FD7A3AD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>
              <a:solidFill>
                <a:srgbClr val="FFC000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What is Universal Design for Learning (UDL)?</a:t>
          </a:r>
          <a:endParaRPr lang="en-US" dirty="0">
            <a:solidFill>
              <a:srgbClr val="FFC000"/>
            </a:solidFill>
          </a:endParaRPr>
        </a:p>
      </dgm:t>
    </dgm:pt>
    <dgm:pt modelId="{C50A30D4-90FE-3B4F-BFF8-9B31FE5D2F43}" type="parTrans" cxnId="{63129AAF-E56E-994F-BCF5-2C2647CA43D8}">
      <dgm:prSet/>
      <dgm:spPr/>
      <dgm:t>
        <a:bodyPr/>
        <a:lstStyle/>
        <a:p>
          <a:endParaRPr lang="en-US"/>
        </a:p>
      </dgm:t>
    </dgm:pt>
    <dgm:pt modelId="{B36C845C-86BD-5F4C-AF93-E030C654A230}" type="sibTrans" cxnId="{63129AAF-E56E-994F-BCF5-2C2647CA43D8}">
      <dgm:prSet/>
      <dgm:spPr/>
      <dgm:t>
        <a:bodyPr/>
        <a:lstStyle/>
        <a:p>
          <a:endParaRPr lang="en-US"/>
        </a:p>
      </dgm:t>
    </dgm:pt>
    <dgm:pt modelId="{012E5189-A887-7E46-A9E8-88AB75DBDB9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>
              <a:solidFill>
                <a:srgbClr val="FFC000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Complete Guide to Changing Your Fixed Mindset into a Growth Mindset</a:t>
          </a:r>
          <a:endParaRPr lang="en-US" dirty="0">
            <a:solidFill>
              <a:srgbClr val="FFC000"/>
            </a:solidFill>
          </a:endParaRPr>
        </a:p>
      </dgm:t>
    </dgm:pt>
    <dgm:pt modelId="{B8BBF430-6D01-DE48-83E8-6D678F819C3E}" type="parTrans" cxnId="{98EC6C12-545A-7448-94D3-C1737C31A2CC}">
      <dgm:prSet/>
      <dgm:spPr/>
      <dgm:t>
        <a:bodyPr/>
        <a:lstStyle/>
        <a:p>
          <a:endParaRPr lang="en-US"/>
        </a:p>
      </dgm:t>
    </dgm:pt>
    <dgm:pt modelId="{A957A98D-6162-BC45-B520-F05E08E7325D}" type="sibTrans" cxnId="{98EC6C12-545A-7448-94D3-C1737C31A2CC}">
      <dgm:prSet/>
      <dgm:spPr/>
      <dgm:t>
        <a:bodyPr/>
        <a:lstStyle/>
        <a:p>
          <a:endParaRPr lang="en-US"/>
        </a:p>
      </dgm:t>
    </dgm:pt>
    <dgm:pt modelId="{DDDCDBC9-9F12-224E-BA39-BE9F23A7034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>
              <a:solidFill>
                <a:srgbClr val="FFC000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Developing a Growth Mindset with Carol Dweck</a:t>
          </a:r>
          <a:endParaRPr lang="en-US" dirty="0">
            <a:solidFill>
              <a:srgbClr val="FFC000"/>
            </a:solidFill>
          </a:endParaRPr>
        </a:p>
      </dgm:t>
    </dgm:pt>
    <dgm:pt modelId="{C40B48E8-53CE-8E4D-887F-C26161FCE038}" type="parTrans" cxnId="{C2FCD6DC-EBAA-3242-B006-A9D1748BF931}">
      <dgm:prSet/>
      <dgm:spPr/>
      <dgm:t>
        <a:bodyPr/>
        <a:lstStyle/>
        <a:p>
          <a:endParaRPr lang="en-US"/>
        </a:p>
      </dgm:t>
    </dgm:pt>
    <dgm:pt modelId="{10CE8A3D-4A5E-4443-A09B-7B35B55B48E3}" type="sibTrans" cxnId="{C2FCD6DC-EBAA-3242-B006-A9D1748BF931}">
      <dgm:prSet/>
      <dgm:spPr/>
      <dgm:t>
        <a:bodyPr/>
        <a:lstStyle/>
        <a:p>
          <a:endParaRPr lang="en-US"/>
        </a:p>
      </dgm:t>
    </dgm:pt>
    <dgm:pt modelId="{CEB20750-FEA7-5144-AE2D-2B13BF5026EB}">
      <dgm:prSet/>
      <dgm:spPr/>
      <dgm:t>
        <a:bodyPr/>
        <a:lstStyle/>
        <a:p>
          <a:r>
            <a:rPr lang="en-US" b="0" i="0" dirty="0">
              <a:solidFill>
                <a:srgbClr val="FFC000"/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Growth Mindset vs. Fixed Mindset</a:t>
          </a:r>
          <a:endParaRPr lang="en-US" b="0" i="0" dirty="0">
            <a:solidFill>
              <a:srgbClr val="FFC000"/>
            </a:solidFill>
          </a:endParaRPr>
        </a:p>
      </dgm:t>
    </dgm:pt>
    <dgm:pt modelId="{EAD20211-4871-124F-9063-760AFE198E05}" type="parTrans" cxnId="{9487E6C4-8608-F043-9425-7766B4F530A3}">
      <dgm:prSet/>
      <dgm:spPr/>
      <dgm:t>
        <a:bodyPr/>
        <a:lstStyle/>
        <a:p>
          <a:endParaRPr lang="en-US"/>
        </a:p>
      </dgm:t>
    </dgm:pt>
    <dgm:pt modelId="{FBAB6314-212F-9E47-8AEA-EB269249222C}" type="sibTrans" cxnId="{9487E6C4-8608-F043-9425-7766B4F530A3}">
      <dgm:prSet/>
      <dgm:spPr/>
      <dgm:t>
        <a:bodyPr/>
        <a:lstStyle/>
        <a:p>
          <a:endParaRPr lang="en-US"/>
        </a:p>
      </dgm:t>
    </dgm:pt>
    <dgm:pt modelId="{57806726-6E60-4ACC-9C1C-7DF9CC365A10}" type="pres">
      <dgm:prSet presAssocID="{7E5AA53B-3EEE-4DE4-BB81-9044890C2946}" presName="Name0" presStyleCnt="0">
        <dgm:presLayoutVars>
          <dgm:chMax val="7"/>
          <dgm:chPref val="7"/>
          <dgm:dir/>
        </dgm:presLayoutVars>
      </dgm:prSet>
      <dgm:spPr/>
    </dgm:pt>
    <dgm:pt modelId="{90561C55-3C6E-4D53-85E1-2C50BCDDA392}" type="pres">
      <dgm:prSet presAssocID="{7E5AA53B-3EEE-4DE4-BB81-9044890C2946}" presName="Name1" presStyleCnt="0"/>
      <dgm:spPr/>
    </dgm:pt>
    <dgm:pt modelId="{B6CD42EC-5AD4-4004-AE5B-47EDA668DAA8}" type="pres">
      <dgm:prSet presAssocID="{7E5AA53B-3EEE-4DE4-BB81-9044890C2946}" presName="cycle" presStyleCnt="0"/>
      <dgm:spPr/>
    </dgm:pt>
    <dgm:pt modelId="{963B8EE3-40CC-4A0A-B420-D0BF920973CE}" type="pres">
      <dgm:prSet presAssocID="{7E5AA53B-3EEE-4DE4-BB81-9044890C2946}" presName="srcNode" presStyleLbl="node1" presStyleIdx="0" presStyleCnt="5"/>
      <dgm:spPr/>
    </dgm:pt>
    <dgm:pt modelId="{D79B43FC-100B-4A0D-A4D5-0D2D04B99064}" type="pres">
      <dgm:prSet presAssocID="{7E5AA53B-3EEE-4DE4-BB81-9044890C2946}" presName="conn" presStyleLbl="parChTrans1D2" presStyleIdx="0" presStyleCnt="1"/>
      <dgm:spPr/>
    </dgm:pt>
    <dgm:pt modelId="{3CAD8DA1-8D53-445C-ACE8-D8449E4F0F55}" type="pres">
      <dgm:prSet presAssocID="{7E5AA53B-3EEE-4DE4-BB81-9044890C2946}" presName="extraNode" presStyleLbl="node1" presStyleIdx="0" presStyleCnt="5"/>
      <dgm:spPr/>
    </dgm:pt>
    <dgm:pt modelId="{429CABD1-4116-474B-81BF-735E2CA9DD00}" type="pres">
      <dgm:prSet presAssocID="{7E5AA53B-3EEE-4DE4-BB81-9044890C2946}" presName="dstNode" presStyleLbl="node1" presStyleIdx="0" presStyleCnt="5"/>
      <dgm:spPr/>
    </dgm:pt>
    <dgm:pt modelId="{58319267-C71E-43C9-94E1-827D0616C7A7}" type="pres">
      <dgm:prSet presAssocID="{6750AC01-D39D-4F3A-9DC8-2A211EE986A2}" presName="text_1" presStyleLbl="node1" presStyleIdx="0" presStyleCnt="5">
        <dgm:presLayoutVars>
          <dgm:bulletEnabled val="1"/>
        </dgm:presLayoutVars>
      </dgm:prSet>
      <dgm:spPr/>
    </dgm:pt>
    <dgm:pt modelId="{79F9B8A9-2412-4B74-84A9-69422DB81CDC}" type="pres">
      <dgm:prSet presAssocID="{6750AC01-D39D-4F3A-9DC8-2A211EE986A2}" presName="accent_1" presStyleCnt="0"/>
      <dgm:spPr/>
    </dgm:pt>
    <dgm:pt modelId="{07CB3071-D555-47DA-A36A-69EB91531FD8}" type="pres">
      <dgm:prSet presAssocID="{6750AC01-D39D-4F3A-9DC8-2A211EE986A2}" presName="accentRepeatNode" presStyleLbl="solidFgAcc1" presStyleIdx="0" presStyleCnt="5"/>
      <dgm:spPr/>
    </dgm:pt>
    <dgm:pt modelId="{5E47BBED-1387-DC47-BED4-AE12C8B300E5}" type="pres">
      <dgm:prSet presAssocID="{44DDB620-F1A2-9B46-8E7C-8950FD7A3AD0}" presName="text_2" presStyleLbl="node1" presStyleIdx="1" presStyleCnt="5">
        <dgm:presLayoutVars>
          <dgm:bulletEnabled val="1"/>
        </dgm:presLayoutVars>
      </dgm:prSet>
      <dgm:spPr/>
    </dgm:pt>
    <dgm:pt modelId="{C9974A81-CB1E-E94D-B529-CBEE24AB0BC6}" type="pres">
      <dgm:prSet presAssocID="{44DDB620-F1A2-9B46-8E7C-8950FD7A3AD0}" presName="accent_2" presStyleCnt="0"/>
      <dgm:spPr/>
    </dgm:pt>
    <dgm:pt modelId="{958F5ACE-89E7-9A44-9770-69CD19934F62}" type="pres">
      <dgm:prSet presAssocID="{44DDB620-F1A2-9B46-8E7C-8950FD7A3AD0}" presName="accentRepeatNode" presStyleLbl="solidFgAcc1" presStyleIdx="1" presStyleCnt="5"/>
      <dgm:spPr/>
    </dgm:pt>
    <dgm:pt modelId="{5071764D-4E1A-F24C-9704-F45E61B1F8CD}" type="pres">
      <dgm:prSet presAssocID="{012E5189-A887-7E46-A9E8-88AB75DBDB95}" presName="text_3" presStyleLbl="node1" presStyleIdx="2" presStyleCnt="5">
        <dgm:presLayoutVars>
          <dgm:bulletEnabled val="1"/>
        </dgm:presLayoutVars>
      </dgm:prSet>
      <dgm:spPr/>
    </dgm:pt>
    <dgm:pt modelId="{A8B714DB-C8C1-5A4B-A2EE-FC91B0DFB928}" type="pres">
      <dgm:prSet presAssocID="{012E5189-A887-7E46-A9E8-88AB75DBDB95}" presName="accent_3" presStyleCnt="0"/>
      <dgm:spPr/>
    </dgm:pt>
    <dgm:pt modelId="{C109517A-43C6-F749-9DFC-1645C991935F}" type="pres">
      <dgm:prSet presAssocID="{012E5189-A887-7E46-A9E8-88AB75DBDB95}" presName="accentRepeatNode" presStyleLbl="solidFgAcc1" presStyleIdx="2" presStyleCnt="5"/>
      <dgm:spPr/>
    </dgm:pt>
    <dgm:pt modelId="{CD8D085E-2174-7E40-8281-4018DF432641}" type="pres">
      <dgm:prSet presAssocID="{DDDCDBC9-9F12-224E-BA39-BE9F23A70344}" presName="text_4" presStyleLbl="node1" presStyleIdx="3" presStyleCnt="5">
        <dgm:presLayoutVars>
          <dgm:bulletEnabled val="1"/>
        </dgm:presLayoutVars>
      </dgm:prSet>
      <dgm:spPr/>
    </dgm:pt>
    <dgm:pt modelId="{3B6142D2-F6A5-0F4E-B4A9-4CDB14441C4F}" type="pres">
      <dgm:prSet presAssocID="{DDDCDBC9-9F12-224E-BA39-BE9F23A70344}" presName="accent_4" presStyleCnt="0"/>
      <dgm:spPr/>
    </dgm:pt>
    <dgm:pt modelId="{20AE416D-3E87-494C-8D82-130CC8DACA4C}" type="pres">
      <dgm:prSet presAssocID="{DDDCDBC9-9F12-224E-BA39-BE9F23A70344}" presName="accentRepeatNode" presStyleLbl="solidFgAcc1" presStyleIdx="3" presStyleCnt="5"/>
      <dgm:spPr/>
    </dgm:pt>
    <dgm:pt modelId="{BCEA610B-D941-4A48-87E9-1D5C789AEA03}" type="pres">
      <dgm:prSet presAssocID="{CEB20750-FEA7-5144-AE2D-2B13BF5026EB}" presName="text_5" presStyleLbl="node1" presStyleIdx="4" presStyleCnt="5">
        <dgm:presLayoutVars>
          <dgm:bulletEnabled val="1"/>
        </dgm:presLayoutVars>
      </dgm:prSet>
      <dgm:spPr/>
    </dgm:pt>
    <dgm:pt modelId="{01960A7A-D111-754D-919E-1932FF38BD63}" type="pres">
      <dgm:prSet presAssocID="{CEB20750-FEA7-5144-AE2D-2B13BF5026EB}" presName="accent_5" presStyleCnt="0"/>
      <dgm:spPr/>
    </dgm:pt>
    <dgm:pt modelId="{49C0EB2E-2114-B34C-94A5-45396803A01B}" type="pres">
      <dgm:prSet presAssocID="{CEB20750-FEA7-5144-AE2D-2B13BF5026EB}" presName="accentRepeatNode" presStyleLbl="solidFgAcc1" presStyleIdx="4" presStyleCnt="5"/>
      <dgm:spPr/>
    </dgm:pt>
  </dgm:ptLst>
  <dgm:cxnLst>
    <dgm:cxn modelId="{A11E3B12-1828-45A7-86C3-BB85832DF84D}" type="presOf" srcId="{CA077D98-8478-47EA-B6A9-99ACE60C64D4}" destId="{D79B43FC-100B-4A0D-A4D5-0D2D04B99064}" srcOrd="0" destOrd="0" presId="urn:microsoft.com/office/officeart/2008/layout/VerticalCurvedList"/>
    <dgm:cxn modelId="{98EC6C12-545A-7448-94D3-C1737C31A2CC}" srcId="{7E5AA53B-3EEE-4DE4-BB81-9044890C2946}" destId="{012E5189-A887-7E46-A9E8-88AB75DBDB95}" srcOrd="2" destOrd="0" parTransId="{B8BBF430-6D01-DE48-83E8-6D678F819C3E}" sibTransId="{A957A98D-6162-BC45-B520-F05E08E7325D}"/>
    <dgm:cxn modelId="{4BD0332A-833A-884B-AE0C-F80A97269515}" type="presOf" srcId="{DDDCDBC9-9F12-224E-BA39-BE9F23A70344}" destId="{CD8D085E-2174-7E40-8281-4018DF432641}" srcOrd="0" destOrd="0" presId="urn:microsoft.com/office/officeart/2008/layout/VerticalCurvedList"/>
    <dgm:cxn modelId="{29DA474E-5DFA-4C66-882F-319C49ABBB19}" type="presOf" srcId="{6750AC01-D39D-4F3A-9DC8-2A211EE986A2}" destId="{58319267-C71E-43C9-94E1-827D0616C7A7}" srcOrd="0" destOrd="0" presId="urn:microsoft.com/office/officeart/2008/layout/VerticalCurvedList"/>
    <dgm:cxn modelId="{0B5DAE5F-BCDC-4BF7-A6E7-CF856886A64D}" srcId="{7E5AA53B-3EEE-4DE4-BB81-9044890C2946}" destId="{6750AC01-D39D-4F3A-9DC8-2A211EE986A2}" srcOrd="0" destOrd="0" parTransId="{720680DC-AAA4-4434-A582-60EBCC5BA355}" sibTransId="{CA077D98-8478-47EA-B6A9-99ACE60C64D4}"/>
    <dgm:cxn modelId="{539A9888-01DC-5349-8001-B0D624602936}" type="presOf" srcId="{CEB20750-FEA7-5144-AE2D-2B13BF5026EB}" destId="{BCEA610B-D941-4A48-87E9-1D5C789AEA03}" srcOrd="0" destOrd="0" presId="urn:microsoft.com/office/officeart/2008/layout/VerticalCurvedList"/>
    <dgm:cxn modelId="{4F65CC8F-B5A8-40BE-A32B-05862B543D6A}" type="presOf" srcId="{7E5AA53B-3EEE-4DE4-BB81-9044890C2946}" destId="{57806726-6E60-4ACC-9C1C-7DF9CC365A10}" srcOrd="0" destOrd="0" presId="urn:microsoft.com/office/officeart/2008/layout/VerticalCurvedList"/>
    <dgm:cxn modelId="{63129AAF-E56E-994F-BCF5-2C2647CA43D8}" srcId="{7E5AA53B-3EEE-4DE4-BB81-9044890C2946}" destId="{44DDB620-F1A2-9B46-8E7C-8950FD7A3AD0}" srcOrd="1" destOrd="0" parTransId="{C50A30D4-90FE-3B4F-BFF8-9B31FE5D2F43}" sibTransId="{B36C845C-86BD-5F4C-AF93-E030C654A230}"/>
    <dgm:cxn modelId="{7B0FA4BD-343B-BD45-B096-1AC22D16D780}" type="presOf" srcId="{012E5189-A887-7E46-A9E8-88AB75DBDB95}" destId="{5071764D-4E1A-F24C-9704-F45E61B1F8CD}" srcOrd="0" destOrd="0" presId="urn:microsoft.com/office/officeart/2008/layout/VerticalCurvedList"/>
    <dgm:cxn modelId="{9487E6C4-8608-F043-9425-7766B4F530A3}" srcId="{7E5AA53B-3EEE-4DE4-BB81-9044890C2946}" destId="{CEB20750-FEA7-5144-AE2D-2B13BF5026EB}" srcOrd="4" destOrd="0" parTransId="{EAD20211-4871-124F-9063-760AFE198E05}" sibTransId="{FBAB6314-212F-9E47-8AEA-EB269249222C}"/>
    <dgm:cxn modelId="{C2FCD6DC-EBAA-3242-B006-A9D1748BF931}" srcId="{7E5AA53B-3EEE-4DE4-BB81-9044890C2946}" destId="{DDDCDBC9-9F12-224E-BA39-BE9F23A70344}" srcOrd="3" destOrd="0" parTransId="{C40B48E8-53CE-8E4D-887F-C26161FCE038}" sibTransId="{10CE8A3D-4A5E-4443-A09B-7B35B55B48E3}"/>
    <dgm:cxn modelId="{3FD7BCFA-CC83-224A-B7CF-C333019D0F99}" type="presOf" srcId="{44DDB620-F1A2-9B46-8E7C-8950FD7A3AD0}" destId="{5E47BBED-1387-DC47-BED4-AE12C8B300E5}" srcOrd="0" destOrd="0" presId="urn:microsoft.com/office/officeart/2008/layout/VerticalCurvedList"/>
    <dgm:cxn modelId="{4E25B52E-70EF-4A0F-B410-0B49263AF380}" type="presParOf" srcId="{57806726-6E60-4ACC-9C1C-7DF9CC365A10}" destId="{90561C55-3C6E-4D53-85E1-2C50BCDDA392}" srcOrd="0" destOrd="0" presId="urn:microsoft.com/office/officeart/2008/layout/VerticalCurvedList"/>
    <dgm:cxn modelId="{2B3DD9E4-EC9C-4B92-B380-F89BF82E7CF3}" type="presParOf" srcId="{90561C55-3C6E-4D53-85E1-2C50BCDDA392}" destId="{B6CD42EC-5AD4-4004-AE5B-47EDA668DAA8}" srcOrd="0" destOrd="0" presId="urn:microsoft.com/office/officeart/2008/layout/VerticalCurvedList"/>
    <dgm:cxn modelId="{EA357085-80A4-4D1D-9BD2-56B1E9A721FB}" type="presParOf" srcId="{B6CD42EC-5AD4-4004-AE5B-47EDA668DAA8}" destId="{963B8EE3-40CC-4A0A-B420-D0BF920973CE}" srcOrd="0" destOrd="0" presId="urn:microsoft.com/office/officeart/2008/layout/VerticalCurvedList"/>
    <dgm:cxn modelId="{F175C6D0-411C-40FD-A19B-860D49F42061}" type="presParOf" srcId="{B6CD42EC-5AD4-4004-AE5B-47EDA668DAA8}" destId="{D79B43FC-100B-4A0D-A4D5-0D2D04B99064}" srcOrd="1" destOrd="0" presId="urn:microsoft.com/office/officeart/2008/layout/VerticalCurvedList"/>
    <dgm:cxn modelId="{794BB944-68C0-47A5-9792-652802EB36AC}" type="presParOf" srcId="{B6CD42EC-5AD4-4004-AE5B-47EDA668DAA8}" destId="{3CAD8DA1-8D53-445C-ACE8-D8449E4F0F55}" srcOrd="2" destOrd="0" presId="urn:microsoft.com/office/officeart/2008/layout/VerticalCurvedList"/>
    <dgm:cxn modelId="{B8CC75C4-3D1A-49E7-80D2-915668C1368C}" type="presParOf" srcId="{B6CD42EC-5AD4-4004-AE5B-47EDA668DAA8}" destId="{429CABD1-4116-474B-81BF-735E2CA9DD00}" srcOrd="3" destOrd="0" presId="urn:microsoft.com/office/officeart/2008/layout/VerticalCurvedList"/>
    <dgm:cxn modelId="{28110BB8-F33F-498C-9A75-98364B05EFA5}" type="presParOf" srcId="{90561C55-3C6E-4D53-85E1-2C50BCDDA392}" destId="{58319267-C71E-43C9-94E1-827D0616C7A7}" srcOrd="1" destOrd="0" presId="urn:microsoft.com/office/officeart/2008/layout/VerticalCurvedList"/>
    <dgm:cxn modelId="{3866F6C9-5521-48F2-B6C3-40C9896E1605}" type="presParOf" srcId="{90561C55-3C6E-4D53-85E1-2C50BCDDA392}" destId="{79F9B8A9-2412-4B74-84A9-69422DB81CDC}" srcOrd="2" destOrd="0" presId="urn:microsoft.com/office/officeart/2008/layout/VerticalCurvedList"/>
    <dgm:cxn modelId="{D2205A4F-BB7A-4399-BC2F-78E18EC6EAFE}" type="presParOf" srcId="{79F9B8A9-2412-4B74-84A9-69422DB81CDC}" destId="{07CB3071-D555-47DA-A36A-69EB91531FD8}" srcOrd="0" destOrd="0" presId="urn:microsoft.com/office/officeart/2008/layout/VerticalCurvedList"/>
    <dgm:cxn modelId="{9AB38D96-9B09-934B-936D-6CF2234FAF29}" type="presParOf" srcId="{90561C55-3C6E-4D53-85E1-2C50BCDDA392}" destId="{5E47BBED-1387-DC47-BED4-AE12C8B300E5}" srcOrd="3" destOrd="0" presId="urn:microsoft.com/office/officeart/2008/layout/VerticalCurvedList"/>
    <dgm:cxn modelId="{09FD1F97-00EC-7D45-BC91-0E8E44B8AEEE}" type="presParOf" srcId="{90561C55-3C6E-4D53-85E1-2C50BCDDA392}" destId="{C9974A81-CB1E-E94D-B529-CBEE24AB0BC6}" srcOrd="4" destOrd="0" presId="urn:microsoft.com/office/officeart/2008/layout/VerticalCurvedList"/>
    <dgm:cxn modelId="{04E52AA6-A1B1-2C4B-8A1F-139AC8F19359}" type="presParOf" srcId="{C9974A81-CB1E-E94D-B529-CBEE24AB0BC6}" destId="{958F5ACE-89E7-9A44-9770-69CD19934F62}" srcOrd="0" destOrd="0" presId="urn:microsoft.com/office/officeart/2008/layout/VerticalCurvedList"/>
    <dgm:cxn modelId="{C4B39151-3F64-884A-9C9E-2568C80E4792}" type="presParOf" srcId="{90561C55-3C6E-4D53-85E1-2C50BCDDA392}" destId="{5071764D-4E1A-F24C-9704-F45E61B1F8CD}" srcOrd="5" destOrd="0" presId="urn:microsoft.com/office/officeart/2008/layout/VerticalCurvedList"/>
    <dgm:cxn modelId="{D7AD9C55-851C-1644-95CF-909C79AFA20E}" type="presParOf" srcId="{90561C55-3C6E-4D53-85E1-2C50BCDDA392}" destId="{A8B714DB-C8C1-5A4B-A2EE-FC91B0DFB928}" srcOrd="6" destOrd="0" presId="urn:microsoft.com/office/officeart/2008/layout/VerticalCurvedList"/>
    <dgm:cxn modelId="{660BDD49-70BB-6D43-9B7F-D2A11AC967C4}" type="presParOf" srcId="{A8B714DB-C8C1-5A4B-A2EE-FC91B0DFB928}" destId="{C109517A-43C6-F749-9DFC-1645C991935F}" srcOrd="0" destOrd="0" presId="urn:microsoft.com/office/officeart/2008/layout/VerticalCurvedList"/>
    <dgm:cxn modelId="{39D360C5-0B0E-6643-B57E-F3B8E882F7C5}" type="presParOf" srcId="{90561C55-3C6E-4D53-85E1-2C50BCDDA392}" destId="{CD8D085E-2174-7E40-8281-4018DF432641}" srcOrd="7" destOrd="0" presId="urn:microsoft.com/office/officeart/2008/layout/VerticalCurvedList"/>
    <dgm:cxn modelId="{55514DCD-0A2E-EE43-A06E-5EDEE7EE075B}" type="presParOf" srcId="{90561C55-3C6E-4D53-85E1-2C50BCDDA392}" destId="{3B6142D2-F6A5-0F4E-B4A9-4CDB14441C4F}" srcOrd="8" destOrd="0" presId="urn:microsoft.com/office/officeart/2008/layout/VerticalCurvedList"/>
    <dgm:cxn modelId="{A5239DAF-7C10-0F46-B885-1FA3C9C5E709}" type="presParOf" srcId="{3B6142D2-F6A5-0F4E-B4A9-4CDB14441C4F}" destId="{20AE416D-3E87-494C-8D82-130CC8DACA4C}" srcOrd="0" destOrd="0" presId="urn:microsoft.com/office/officeart/2008/layout/VerticalCurvedList"/>
    <dgm:cxn modelId="{8C08DE30-D793-E242-ACEB-2F8F4221C868}" type="presParOf" srcId="{90561C55-3C6E-4D53-85E1-2C50BCDDA392}" destId="{BCEA610B-D941-4A48-87E9-1D5C789AEA03}" srcOrd="9" destOrd="0" presId="urn:microsoft.com/office/officeart/2008/layout/VerticalCurvedList"/>
    <dgm:cxn modelId="{E78858BD-1896-AE42-981C-20C359833F3E}" type="presParOf" srcId="{90561C55-3C6E-4D53-85E1-2C50BCDDA392}" destId="{01960A7A-D111-754D-919E-1932FF38BD63}" srcOrd="10" destOrd="0" presId="urn:microsoft.com/office/officeart/2008/layout/VerticalCurvedList"/>
    <dgm:cxn modelId="{51533B04-2588-D44C-8830-8B9308D90F97}" type="presParOf" srcId="{01960A7A-D111-754D-919E-1932FF38BD63}" destId="{49C0EB2E-2114-B34C-94A5-45396803A01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0E8BD9-F052-4D5F-81A6-1B01C37A8A35}">
      <dsp:nvSpPr>
        <dsp:cNvPr id="0" name=""/>
        <dsp:cNvSpPr/>
      </dsp:nvSpPr>
      <dsp:spPr>
        <a:xfrm>
          <a:off x="5392286" y="1402056"/>
          <a:ext cx="4043204" cy="641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094"/>
              </a:lnTo>
              <a:lnTo>
                <a:pt x="4043204" y="437094"/>
              </a:lnTo>
              <a:lnTo>
                <a:pt x="4043204" y="641399"/>
              </a:lnTo>
            </a:path>
          </a:pathLst>
        </a:custGeom>
        <a:noFill/>
        <a:ln w="2222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8E34B-6121-410A-A0FA-F14C93A90095}">
      <dsp:nvSpPr>
        <dsp:cNvPr id="0" name=""/>
        <dsp:cNvSpPr/>
      </dsp:nvSpPr>
      <dsp:spPr>
        <a:xfrm>
          <a:off x="5392286" y="1402056"/>
          <a:ext cx="1347734" cy="641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094"/>
              </a:lnTo>
              <a:lnTo>
                <a:pt x="1347734" y="437094"/>
              </a:lnTo>
              <a:lnTo>
                <a:pt x="1347734" y="641399"/>
              </a:lnTo>
            </a:path>
          </a:pathLst>
        </a:custGeom>
        <a:noFill/>
        <a:ln w="2222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BC4629-2D36-40E4-975C-40EEF6A6A584}">
      <dsp:nvSpPr>
        <dsp:cNvPr id="0" name=""/>
        <dsp:cNvSpPr/>
      </dsp:nvSpPr>
      <dsp:spPr>
        <a:xfrm>
          <a:off x="4044551" y="1402056"/>
          <a:ext cx="1347734" cy="641399"/>
        </a:xfrm>
        <a:custGeom>
          <a:avLst/>
          <a:gdLst/>
          <a:ahLst/>
          <a:cxnLst/>
          <a:rect l="0" t="0" r="0" b="0"/>
          <a:pathLst>
            <a:path>
              <a:moveTo>
                <a:pt x="1347734" y="0"/>
              </a:moveTo>
              <a:lnTo>
                <a:pt x="1347734" y="437094"/>
              </a:lnTo>
              <a:lnTo>
                <a:pt x="0" y="437094"/>
              </a:lnTo>
              <a:lnTo>
                <a:pt x="0" y="641399"/>
              </a:lnTo>
            </a:path>
          </a:pathLst>
        </a:custGeom>
        <a:noFill/>
        <a:ln w="2222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BDD223-6108-49FF-8584-E4DED4F19986}">
      <dsp:nvSpPr>
        <dsp:cNvPr id="0" name=""/>
        <dsp:cNvSpPr/>
      </dsp:nvSpPr>
      <dsp:spPr>
        <a:xfrm>
          <a:off x="1349081" y="1402056"/>
          <a:ext cx="4043204" cy="641399"/>
        </a:xfrm>
        <a:custGeom>
          <a:avLst/>
          <a:gdLst/>
          <a:ahLst/>
          <a:cxnLst/>
          <a:rect l="0" t="0" r="0" b="0"/>
          <a:pathLst>
            <a:path>
              <a:moveTo>
                <a:pt x="4043204" y="0"/>
              </a:moveTo>
              <a:lnTo>
                <a:pt x="4043204" y="437094"/>
              </a:lnTo>
              <a:lnTo>
                <a:pt x="0" y="437094"/>
              </a:lnTo>
              <a:lnTo>
                <a:pt x="0" y="641399"/>
              </a:lnTo>
            </a:path>
          </a:pathLst>
        </a:custGeom>
        <a:noFill/>
        <a:ln w="2222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CD04AF-4AC6-445E-8B85-401E25A1AD93}">
      <dsp:nvSpPr>
        <dsp:cNvPr id="0" name=""/>
        <dsp:cNvSpPr/>
      </dsp:nvSpPr>
      <dsp:spPr>
        <a:xfrm>
          <a:off x="4289593" y="1637"/>
          <a:ext cx="2205384" cy="14004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B571AE-871D-43A6-A2E0-F357B9A59354}">
      <dsp:nvSpPr>
        <dsp:cNvPr id="0" name=""/>
        <dsp:cNvSpPr/>
      </dsp:nvSpPr>
      <dsp:spPr>
        <a:xfrm>
          <a:off x="4534636" y="234428"/>
          <a:ext cx="2205384" cy="1400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DWECK EXPLAINS</a:t>
          </a:r>
        </a:p>
      </dsp:txBody>
      <dsp:txXfrm>
        <a:off x="4575653" y="275445"/>
        <a:ext cx="2123350" cy="1318385"/>
      </dsp:txXfrm>
    </dsp:sp>
    <dsp:sp modelId="{20E5731C-BB48-42FE-99C2-EC716B5B0888}">
      <dsp:nvSpPr>
        <dsp:cNvPr id="0" name=""/>
        <dsp:cNvSpPr/>
      </dsp:nvSpPr>
      <dsp:spPr>
        <a:xfrm>
          <a:off x="246389" y="2043455"/>
          <a:ext cx="2205384" cy="14004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F3ECB1E-1D9A-4AB3-97D8-2437580F80FE}">
      <dsp:nvSpPr>
        <dsp:cNvPr id="0" name=""/>
        <dsp:cNvSpPr/>
      </dsp:nvSpPr>
      <dsp:spPr>
        <a:xfrm>
          <a:off x="491431" y="2276246"/>
          <a:ext cx="2205384" cy="1400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STEP 1: Learn to hear your fixed mindset "voice".</a:t>
          </a:r>
        </a:p>
      </dsp:txBody>
      <dsp:txXfrm>
        <a:off x="532448" y="2317263"/>
        <a:ext cx="2123350" cy="1318385"/>
      </dsp:txXfrm>
    </dsp:sp>
    <dsp:sp modelId="{89E7C69D-393D-468A-BF45-564ACE58A4C2}">
      <dsp:nvSpPr>
        <dsp:cNvPr id="0" name=""/>
        <dsp:cNvSpPr/>
      </dsp:nvSpPr>
      <dsp:spPr>
        <a:xfrm>
          <a:off x="2941858" y="2043455"/>
          <a:ext cx="2205384" cy="14004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5A499E0-3899-451B-9734-90411D29C860}">
      <dsp:nvSpPr>
        <dsp:cNvPr id="0" name=""/>
        <dsp:cNvSpPr/>
      </dsp:nvSpPr>
      <dsp:spPr>
        <a:xfrm>
          <a:off x="3186901" y="2276246"/>
          <a:ext cx="2205384" cy="1400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STEP 2: Talk back to it with a growth mindset</a:t>
          </a:r>
        </a:p>
      </dsp:txBody>
      <dsp:txXfrm>
        <a:off x="3227918" y="2317263"/>
        <a:ext cx="2123350" cy="1318385"/>
      </dsp:txXfrm>
    </dsp:sp>
    <dsp:sp modelId="{F088F8F2-86A3-41AD-9699-CA836F1393CC}">
      <dsp:nvSpPr>
        <dsp:cNvPr id="0" name=""/>
        <dsp:cNvSpPr/>
      </dsp:nvSpPr>
      <dsp:spPr>
        <a:xfrm>
          <a:off x="5637328" y="2043455"/>
          <a:ext cx="2205384" cy="14004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25A86F7-9B73-435A-B732-5CC6E9751AF3}">
      <dsp:nvSpPr>
        <dsp:cNvPr id="0" name=""/>
        <dsp:cNvSpPr/>
      </dsp:nvSpPr>
      <dsp:spPr>
        <a:xfrm>
          <a:off x="5882371" y="2276246"/>
          <a:ext cx="2205384" cy="1400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STEP 3: Talk back to it with a growth mindset</a:t>
          </a:r>
        </a:p>
      </dsp:txBody>
      <dsp:txXfrm>
        <a:off x="5923388" y="2317263"/>
        <a:ext cx="2123350" cy="1318385"/>
      </dsp:txXfrm>
    </dsp:sp>
    <dsp:sp modelId="{0E487A63-F29B-46F7-9F8C-4CC83CDB09A9}">
      <dsp:nvSpPr>
        <dsp:cNvPr id="0" name=""/>
        <dsp:cNvSpPr/>
      </dsp:nvSpPr>
      <dsp:spPr>
        <a:xfrm>
          <a:off x="8332798" y="2043455"/>
          <a:ext cx="2205384" cy="14004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22AC19-9F6B-4A9A-82D1-22AA8D8CDE73}">
      <dsp:nvSpPr>
        <dsp:cNvPr id="0" name=""/>
        <dsp:cNvSpPr/>
      </dsp:nvSpPr>
      <dsp:spPr>
        <a:xfrm>
          <a:off x="8577841" y="2276246"/>
          <a:ext cx="2205384" cy="1400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STEP 4: Take the growth mindset action.</a:t>
          </a:r>
        </a:p>
      </dsp:txBody>
      <dsp:txXfrm>
        <a:off x="8618858" y="2317263"/>
        <a:ext cx="2123350" cy="13183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B43FC-100B-4A0D-A4D5-0D2D04B99064}">
      <dsp:nvSpPr>
        <dsp:cNvPr id="0" name=""/>
        <dsp:cNvSpPr/>
      </dsp:nvSpPr>
      <dsp:spPr>
        <a:xfrm>
          <a:off x="-4028574" y="-618397"/>
          <a:ext cx="4800732" cy="4800732"/>
        </a:xfrm>
        <a:prstGeom prst="blockArc">
          <a:avLst>
            <a:gd name="adj1" fmla="val 18900000"/>
            <a:gd name="adj2" fmla="val 2700000"/>
            <a:gd name="adj3" fmla="val 450"/>
          </a:avLst>
        </a:pr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19267-C71E-43C9-94E1-827D0616C7A7}">
      <dsp:nvSpPr>
        <dsp:cNvPr id="0" name=""/>
        <dsp:cNvSpPr/>
      </dsp:nvSpPr>
      <dsp:spPr>
        <a:xfrm>
          <a:off x="338329" y="222674"/>
          <a:ext cx="8814062" cy="44563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372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FFC000"/>
              </a:solidFill>
              <a:ea typeface="+mn-lt"/>
              <a:cs typeface="+mn-lt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The Growth Mindset</a:t>
          </a:r>
          <a:r>
            <a:rPr lang="en-US" sz="2100" b="1" kern="1200" dirty="0">
              <a:solidFill>
                <a:srgbClr val="FFC000"/>
              </a:solidFill>
              <a:ea typeface="+mn-lt"/>
              <a:cs typeface="+mn-lt"/>
            </a:rPr>
            <a:t>: Khan Academy</a:t>
          </a:r>
          <a:endParaRPr lang="en-US" sz="2100" kern="1200" dirty="0">
            <a:solidFill>
              <a:srgbClr val="FFC000"/>
            </a:solidFill>
          </a:endParaRPr>
        </a:p>
      </dsp:txBody>
      <dsp:txXfrm>
        <a:off x="338329" y="222674"/>
        <a:ext cx="8814062" cy="445634"/>
      </dsp:txXfrm>
    </dsp:sp>
    <dsp:sp modelId="{07CB3071-D555-47DA-A36A-69EB91531FD8}">
      <dsp:nvSpPr>
        <dsp:cNvPr id="0" name=""/>
        <dsp:cNvSpPr/>
      </dsp:nvSpPr>
      <dsp:spPr>
        <a:xfrm>
          <a:off x="59807" y="166970"/>
          <a:ext cx="557043" cy="557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47BBED-1387-DC47-BED4-AE12C8B300E5}">
      <dsp:nvSpPr>
        <dsp:cNvPr id="0" name=""/>
        <dsp:cNvSpPr/>
      </dsp:nvSpPr>
      <dsp:spPr>
        <a:xfrm>
          <a:off x="657658" y="890913"/>
          <a:ext cx="8494734" cy="44563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372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>
              <a:solidFill>
                <a:srgbClr val="FFC000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What is Universal Design for Learning (UDL)?</a:t>
          </a:r>
          <a:endParaRPr lang="en-US" sz="2100" kern="1200" dirty="0">
            <a:solidFill>
              <a:srgbClr val="FFC000"/>
            </a:solidFill>
          </a:endParaRPr>
        </a:p>
      </dsp:txBody>
      <dsp:txXfrm>
        <a:off x="657658" y="890913"/>
        <a:ext cx="8494734" cy="445634"/>
      </dsp:txXfrm>
    </dsp:sp>
    <dsp:sp modelId="{958F5ACE-89E7-9A44-9770-69CD19934F62}">
      <dsp:nvSpPr>
        <dsp:cNvPr id="0" name=""/>
        <dsp:cNvSpPr/>
      </dsp:nvSpPr>
      <dsp:spPr>
        <a:xfrm>
          <a:off x="379136" y="835208"/>
          <a:ext cx="557043" cy="557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71764D-4E1A-F24C-9704-F45E61B1F8CD}">
      <dsp:nvSpPr>
        <dsp:cNvPr id="0" name=""/>
        <dsp:cNvSpPr/>
      </dsp:nvSpPr>
      <dsp:spPr>
        <a:xfrm>
          <a:off x="755666" y="1559151"/>
          <a:ext cx="8396725" cy="44563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372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>
              <a:solidFill>
                <a:srgbClr val="FFC000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Complete Guide to Changing Your Fixed Mindset into a Growth Mindset</a:t>
          </a:r>
          <a:endParaRPr lang="en-US" sz="2100" kern="1200" dirty="0">
            <a:solidFill>
              <a:srgbClr val="FFC000"/>
            </a:solidFill>
          </a:endParaRPr>
        </a:p>
      </dsp:txBody>
      <dsp:txXfrm>
        <a:off x="755666" y="1559151"/>
        <a:ext cx="8396725" cy="445634"/>
      </dsp:txXfrm>
    </dsp:sp>
    <dsp:sp modelId="{C109517A-43C6-F749-9DFC-1645C991935F}">
      <dsp:nvSpPr>
        <dsp:cNvPr id="0" name=""/>
        <dsp:cNvSpPr/>
      </dsp:nvSpPr>
      <dsp:spPr>
        <a:xfrm>
          <a:off x="477144" y="1503447"/>
          <a:ext cx="557043" cy="557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8D085E-2174-7E40-8281-4018DF432641}">
      <dsp:nvSpPr>
        <dsp:cNvPr id="0" name=""/>
        <dsp:cNvSpPr/>
      </dsp:nvSpPr>
      <dsp:spPr>
        <a:xfrm>
          <a:off x="657658" y="2227389"/>
          <a:ext cx="8494734" cy="44563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372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>
              <a:solidFill>
                <a:srgbClr val="FFC000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Developing a Growth Mindset with Carol Dweck</a:t>
          </a:r>
          <a:endParaRPr lang="en-US" sz="2100" kern="1200" dirty="0">
            <a:solidFill>
              <a:srgbClr val="FFC000"/>
            </a:solidFill>
          </a:endParaRPr>
        </a:p>
      </dsp:txBody>
      <dsp:txXfrm>
        <a:off x="657658" y="2227389"/>
        <a:ext cx="8494734" cy="445634"/>
      </dsp:txXfrm>
    </dsp:sp>
    <dsp:sp modelId="{20AE416D-3E87-494C-8D82-130CC8DACA4C}">
      <dsp:nvSpPr>
        <dsp:cNvPr id="0" name=""/>
        <dsp:cNvSpPr/>
      </dsp:nvSpPr>
      <dsp:spPr>
        <a:xfrm>
          <a:off x="379136" y="2171685"/>
          <a:ext cx="557043" cy="557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EA610B-D941-4A48-87E9-1D5C789AEA03}">
      <dsp:nvSpPr>
        <dsp:cNvPr id="0" name=""/>
        <dsp:cNvSpPr/>
      </dsp:nvSpPr>
      <dsp:spPr>
        <a:xfrm>
          <a:off x="338329" y="2895628"/>
          <a:ext cx="8814062" cy="44563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372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>
              <a:solidFill>
                <a:srgbClr val="FFC000"/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Growth Mindset vs. Fixed Mindset</a:t>
          </a:r>
          <a:endParaRPr lang="en-US" sz="2100" b="0" i="0" kern="1200" dirty="0">
            <a:solidFill>
              <a:srgbClr val="FFC000"/>
            </a:solidFill>
          </a:endParaRPr>
        </a:p>
      </dsp:txBody>
      <dsp:txXfrm>
        <a:off x="338329" y="2895628"/>
        <a:ext cx="8814062" cy="445634"/>
      </dsp:txXfrm>
    </dsp:sp>
    <dsp:sp modelId="{49C0EB2E-2114-B34C-94A5-45396803A01B}">
      <dsp:nvSpPr>
        <dsp:cNvPr id="0" name=""/>
        <dsp:cNvSpPr/>
      </dsp:nvSpPr>
      <dsp:spPr>
        <a:xfrm>
          <a:off x="59807" y="2839923"/>
          <a:ext cx="557043" cy="557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81CEA5-62FD-4C83-BDE3-91DFB9827D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A1CBFD-6AD0-48C4-B91B-58830F6F4C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69721-F543-4A6C-BF9D-65D7CC540427}" type="datetimeFigureOut">
              <a:rPr lang="en-US" smtClean="0"/>
              <a:t>7/30/20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E55D22-46A3-4B8C-AD40-252FE7896C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0DCEF-9071-4B17-801B-37B4465C8E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0168E-626C-4E60-93C0-A00D256094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47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2326A-4C88-4AFB-AA5B-5919D81DFF5B}" type="datetimeFigureOut">
              <a:rPr lang="en-US" smtClean="0"/>
              <a:t>7/30/20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3AB32-59DF-41F1-9618-EDFBF50496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0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4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115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nagementexchange.com/hack/designed-growth-and-engagement-fixing-invisible-stranglehold-business-success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iiEeMN7vbQ&amp;feature=youtu.be" TargetMode="External"/><Relationship Id="rId2" Type="http://schemas.openxmlformats.org/officeDocument/2006/relationships/hyperlink" Target="https://www.youtube.com/watch?v=AGQ_7K35ys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wh0OS4MrN3E" TargetMode="External"/><Relationship Id="rId4" Type="http://schemas.openxmlformats.org/officeDocument/2006/relationships/hyperlink" Target="https://scottjeffrey.com/change-your-fixed-mindset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luonline.blackboard.com/webapps/blackboard/content/%20http:/barbarabray.net/2012/01/20/udl-and-personalized-learnin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cottjeffrey.com/change-your-fixed-mindset/" TargetMode="External"/><Relationship Id="rId2" Type="http://schemas.openxmlformats.org/officeDocument/2006/relationships/hyperlink" Target="https://www.amazon.com/gp/product/0345472322/ref=as_li_tl?ie=UTF8&amp;tag=ceosage08-20&amp;camp=1789&amp;creative=9325&amp;linkCode=as2&amp;creativeASIN=0345472322&amp;linkId=75b521a333d1be11cda81b6192923f1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Digital Connections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572000"/>
            <a:ext cx="10993549" cy="895244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GROWTH MINDSET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24114"/>
            <a:ext cx="10993546" cy="844255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 GUIDE TO EMBRACING TECHNOLOGY IN EDUCATION  </a:t>
            </a:r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by JESSICA CASILLAS </a:t>
            </a:r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BD8CBF-1782-456F-AF12-36CD021CC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A186C0-DD3C-4FF4-B165-943244CBD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F795A5-FD72-41F1-9320-0C0E07AA3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4 STEPS TO CHANGE YOUR MINDSET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E6B15A5-F4B5-4786-934F-E57C7FA30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4C8356C-9FE6-4DFB-8DBF-FDC1EE3102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DDAF1C0-5210-43EC-A140-4032C6EBE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1A89CEF-B8CB-4CA8-BD58-AE4392F25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graphicFrame>
        <p:nvGraphicFramePr>
          <p:cNvPr id="7" name="Diagram 7">
            <a:extLst>
              <a:ext uri="{FF2B5EF4-FFF2-40B4-BE49-F238E27FC236}">
                <a16:creationId xmlns:a16="http://schemas.microsoft.com/office/drawing/2014/main" id="{39AE5809-55BA-4599-A016-33BF9EA995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546502"/>
              </p:ext>
            </p:extLst>
          </p:nvPr>
        </p:nvGraphicFramePr>
        <p:xfrm>
          <a:off x="581192" y="2180496"/>
          <a:ext cx="11029615" cy="367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1419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ABA0B-E503-4135-8580-492411FFD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  <a:ea typeface="+mj-lt"/>
                <a:cs typeface="+mj-lt"/>
              </a:rPr>
              <a:t>STEP 1: Learn to hear your fixed mindset "voice".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0CA1D-872A-475B-BBE0-C4CDC758C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1579209"/>
          </a:xfrm>
        </p:spPr>
        <p:txBody>
          <a:bodyPr/>
          <a:lstStyle/>
          <a:p>
            <a:pPr marL="305435" indent="-305435"/>
            <a:r>
              <a:rPr lang="en-US" sz="3200" dirty="0"/>
              <a:t>Identify your challenges or fears of the fixed mindset.</a:t>
            </a:r>
          </a:p>
          <a:p>
            <a:pPr marL="305435" indent="-305435"/>
            <a:endParaRPr lang="en-US" sz="3200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AEECED20-3C9C-46F6-B4BE-BABA00CBBDD9}"/>
              </a:ext>
            </a:extLst>
          </p:cNvPr>
          <p:cNvSpPr/>
          <p:nvPr/>
        </p:nvSpPr>
        <p:spPr>
          <a:xfrm>
            <a:off x="1167442" y="3079544"/>
            <a:ext cx="2587923" cy="176841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“I haven’t ever been good at learning new forms of technology”</a:t>
            </a:r>
          </a:p>
        </p:txBody>
      </p:sp>
      <p:sp>
        <p:nvSpPr>
          <p:cNvPr id="6" name="Speech Bubble: Rectangle with Corners Rounded 3">
            <a:extLst>
              <a:ext uri="{FF2B5EF4-FFF2-40B4-BE49-F238E27FC236}">
                <a16:creationId xmlns:a16="http://schemas.microsoft.com/office/drawing/2014/main" id="{0B7BDE94-B79F-A044-8949-AE48242A1A00}"/>
              </a:ext>
            </a:extLst>
          </p:cNvPr>
          <p:cNvSpPr/>
          <p:nvPr/>
        </p:nvSpPr>
        <p:spPr>
          <a:xfrm>
            <a:off x="4341615" y="3990869"/>
            <a:ext cx="2587923" cy="176841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“I don’t think I can learn how to use it and be able to show the students how to use it, as well.”</a:t>
            </a:r>
          </a:p>
        </p:txBody>
      </p:sp>
      <p:sp>
        <p:nvSpPr>
          <p:cNvPr id="7" name="Speech Bubble: Rectangle with Corners Rounded 3">
            <a:extLst>
              <a:ext uri="{FF2B5EF4-FFF2-40B4-BE49-F238E27FC236}">
                <a16:creationId xmlns:a16="http://schemas.microsoft.com/office/drawing/2014/main" id="{A1307B8D-3B33-CE4A-8BAF-C24FE927FF79}"/>
              </a:ext>
            </a:extLst>
          </p:cNvPr>
          <p:cNvSpPr/>
          <p:nvPr/>
        </p:nvSpPr>
        <p:spPr>
          <a:xfrm>
            <a:off x="7515788" y="3216107"/>
            <a:ext cx="2587923" cy="176841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“I don’t want my students or colleagues to see me fail.”</a:t>
            </a:r>
          </a:p>
        </p:txBody>
      </p:sp>
    </p:spTree>
    <p:extLst>
      <p:ext uri="{BB962C8B-B14F-4D97-AF65-F5344CB8AC3E}">
        <p14:creationId xmlns:p14="http://schemas.microsoft.com/office/powerpoint/2010/main" val="2615661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ABA0B-E503-4135-8580-492411FFD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b="1" dirty="0">
                <a:solidFill>
                  <a:srgbClr val="FFC000"/>
                </a:solidFill>
              </a:rPr>
              <a:t>Step 2: Recognize that you have a choice.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0CA1D-872A-475B-BBE0-C4CDC758C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1579209"/>
          </a:xfrm>
        </p:spPr>
        <p:txBody>
          <a:bodyPr/>
          <a:lstStyle/>
          <a:p>
            <a:pPr marL="305435" indent="-305435"/>
            <a:r>
              <a:rPr lang="en-US" sz="3200" dirty="0"/>
              <a:t>You have the ability to choose how to learn and do what you can to deal deal with setbacks. </a:t>
            </a:r>
          </a:p>
          <a:p>
            <a:pPr marL="305435" indent="-305435"/>
            <a:endParaRPr lang="en-US" sz="3200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AEECED20-3C9C-46F6-B4BE-BABA00CBBDD9}"/>
              </a:ext>
            </a:extLst>
          </p:cNvPr>
          <p:cNvSpPr/>
          <p:nvPr/>
        </p:nvSpPr>
        <p:spPr>
          <a:xfrm>
            <a:off x="1167442" y="3079544"/>
            <a:ext cx="2587923" cy="176841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“I can study more.”</a:t>
            </a:r>
          </a:p>
        </p:txBody>
      </p:sp>
      <p:sp>
        <p:nvSpPr>
          <p:cNvPr id="6" name="Speech Bubble: Rectangle with Corners Rounded 3">
            <a:extLst>
              <a:ext uri="{FF2B5EF4-FFF2-40B4-BE49-F238E27FC236}">
                <a16:creationId xmlns:a16="http://schemas.microsoft.com/office/drawing/2014/main" id="{0B7BDE94-B79F-A044-8949-AE48242A1A00}"/>
              </a:ext>
            </a:extLst>
          </p:cNvPr>
          <p:cNvSpPr/>
          <p:nvPr/>
        </p:nvSpPr>
        <p:spPr>
          <a:xfrm>
            <a:off x="4341615" y="3990869"/>
            <a:ext cx="2587923" cy="176841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“I can network and work with others. I can create a support system</a:t>
            </a:r>
          </a:p>
        </p:txBody>
      </p:sp>
      <p:sp>
        <p:nvSpPr>
          <p:cNvPr id="7" name="Speech Bubble: Rectangle with Corners Rounded 3">
            <a:extLst>
              <a:ext uri="{FF2B5EF4-FFF2-40B4-BE49-F238E27FC236}">
                <a16:creationId xmlns:a16="http://schemas.microsoft.com/office/drawing/2014/main" id="{A1307B8D-3B33-CE4A-8BAF-C24FE927FF79}"/>
              </a:ext>
            </a:extLst>
          </p:cNvPr>
          <p:cNvSpPr/>
          <p:nvPr/>
        </p:nvSpPr>
        <p:spPr>
          <a:xfrm>
            <a:off x="7515788" y="3216107"/>
            <a:ext cx="2587923" cy="176841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“I can observe others.”</a:t>
            </a:r>
          </a:p>
        </p:txBody>
      </p:sp>
    </p:spTree>
    <p:extLst>
      <p:ext uri="{BB962C8B-B14F-4D97-AF65-F5344CB8AC3E}">
        <p14:creationId xmlns:p14="http://schemas.microsoft.com/office/powerpoint/2010/main" val="4037297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ABA0B-E503-4135-8580-492411FFD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b="1" dirty="0">
                <a:solidFill>
                  <a:srgbClr val="FFC000"/>
                </a:solidFill>
              </a:rPr>
              <a:t>Step 3: Talk back to it with a growth mindset voice.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0CA1D-872A-475B-BBE0-C4CDC758C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1579209"/>
          </a:xfrm>
        </p:spPr>
        <p:txBody>
          <a:bodyPr/>
          <a:lstStyle/>
          <a:p>
            <a:pPr marL="305435" indent="-305435"/>
            <a:r>
              <a:rPr lang="en-US" sz="3200" dirty="0"/>
              <a:t>You will tell your voice that you are able.</a:t>
            </a:r>
          </a:p>
          <a:p>
            <a:pPr marL="305435" indent="-305435"/>
            <a:endParaRPr lang="en-US" sz="3200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AEECED20-3C9C-46F6-B4BE-BABA00CBBDD9}"/>
              </a:ext>
            </a:extLst>
          </p:cNvPr>
          <p:cNvSpPr/>
          <p:nvPr/>
        </p:nvSpPr>
        <p:spPr>
          <a:xfrm>
            <a:off x="1167442" y="3079544"/>
            <a:ext cx="2587923" cy="176841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“I am capable of learning.”</a:t>
            </a:r>
          </a:p>
        </p:txBody>
      </p:sp>
      <p:sp>
        <p:nvSpPr>
          <p:cNvPr id="6" name="Speech Bubble: Rectangle with Corners Rounded 3">
            <a:extLst>
              <a:ext uri="{FF2B5EF4-FFF2-40B4-BE49-F238E27FC236}">
                <a16:creationId xmlns:a16="http://schemas.microsoft.com/office/drawing/2014/main" id="{0B7BDE94-B79F-A044-8949-AE48242A1A00}"/>
              </a:ext>
            </a:extLst>
          </p:cNvPr>
          <p:cNvSpPr/>
          <p:nvPr/>
        </p:nvSpPr>
        <p:spPr>
          <a:xfrm>
            <a:off x="4341615" y="3990869"/>
            <a:ext cx="2587923" cy="176841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“Everyone who ever used technology has been able to learn.”</a:t>
            </a:r>
          </a:p>
        </p:txBody>
      </p:sp>
      <p:sp>
        <p:nvSpPr>
          <p:cNvPr id="7" name="Speech Bubble: Rectangle with Corners Rounded 3">
            <a:extLst>
              <a:ext uri="{FF2B5EF4-FFF2-40B4-BE49-F238E27FC236}">
                <a16:creationId xmlns:a16="http://schemas.microsoft.com/office/drawing/2014/main" id="{A1307B8D-3B33-CE4A-8BAF-C24FE927FF79}"/>
              </a:ext>
            </a:extLst>
          </p:cNvPr>
          <p:cNvSpPr/>
          <p:nvPr/>
        </p:nvSpPr>
        <p:spPr>
          <a:xfrm>
            <a:off x="7515788" y="3216107"/>
            <a:ext cx="2587923" cy="176841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“I can and I will learn for my students.</a:t>
            </a:r>
          </a:p>
        </p:txBody>
      </p:sp>
    </p:spTree>
    <p:extLst>
      <p:ext uri="{BB962C8B-B14F-4D97-AF65-F5344CB8AC3E}">
        <p14:creationId xmlns:p14="http://schemas.microsoft.com/office/powerpoint/2010/main" val="1160872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ABA0B-E503-4135-8580-492411FFD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b="1" dirty="0">
                <a:solidFill>
                  <a:srgbClr val="FFC000"/>
                </a:solidFill>
              </a:rPr>
              <a:t>Step 4: Take the growth mindset action.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0CA1D-872A-475B-BBE0-C4CDC758C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1579209"/>
          </a:xfrm>
        </p:spPr>
        <p:txBody>
          <a:bodyPr/>
          <a:lstStyle/>
          <a:p>
            <a:pPr marL="305435" indent="-305435"/>
            <a:r>
              <a:rPr lang="en-US" sz="3200" dirty="0"/>
              <a:t>You will take action.</a:t>
            </a:r>
          </a:p>
          <a:p>
            <a:pPr marL="305435" indent="-305435"/>
            <a:endParaRPr lang="en-US" sz="3200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AEECED20-3C9C-46F6-B4BE-BABA00CBBDD9}"/>
              </a:ext>
            </a:extLst>
          </p:cNvPr>
          <p:cNvSpPr/>
          <p:nvPr/>
        </p:nvSpPr>
        <p:spPr>
          <a:xfrm>
            <a:off x="1167442" y="3079544"/>
            <a:ext cx="2587923" cy="176841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“What are my next steps?”</a:t>
            </a:r>
          </a:p>
        </p:txBody>
      </p:sp>
      <p:sp>
        <p:nvSpPr>
          <p:cNvPr id="6" name="Speech Bubble: Rectangle with Corners Rounded 3">
            <a:extLst>
              <a:ext uri="{FF2B5EF4-FFF2-40B4-BE49-F238E27FC236}">
                <a16:creationId xmlns:a16="http://schemas.microsoft.com/office/drawing/2014/main" id="{0B7BDE94-B79F-A044-8949-AE48242A1A00}"/>
              </a:ext>
            </a:extLst>
          </p:cNvPr>
          <p:cNvSpPr/>
          <p:nvPr/>
        </p:nvSpPr>
        <p:spPr>
          <a:xfrm>
            <a:off x="4341615" y="3990869"/>
            <a:ext cx="2587923" cy="176841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“I will educated myself on this right away.”</a:t>
            </a:r>
          </a:p>
        </p:txBody>
      </p:sp>
      <p:sp>
        <p:nvSpPr>
          <p:cNvPr id="7" name="Speech Bubble: Rectangle with Corners Rounded 3">
            <a:extLst>
              <a:ext uri="{FF2B5EF4-FFF2-40B4-BE49-F238E27FC236}">
                <a16:creationId xmlns:a16="http://schemas.microsoft.com/office/drawing/2014/main" id="{A1307B8D-3B33-CE4A-8BAF-C24FE927FF79}"/>
              </a:ext>
            </a:extLst>
          </p:cNvPr>
          <p:cNvSpPr/>
          <p:nvPr/>
        </p:nvSpPr>
        <p:spPr>
          <a:xfrm>
            <a:off x="7515788" y="3216107"/>
            <a:ext cx="2587923" cy="176841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“Let me get ready to be the best learner during this professional development.”</a:t>
            </a:r>
          </a:p>
        </p:txBody>
      </p:sp>
    </p:spTree>
    <p:extLst>
      <p:ext uri="{BB962C8B-B14F-4D97-AF65-F5344CB8AC3E}">
        <p14:creationId xmlns:p14="http://schemas.microsoft.com/office/powerpoint/2010/main" val="3558216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A9E49-CA89-9A42-B983-A9699088D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your voice. Complete each step for your voice.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EBF0D-5086-C84D-AFED-3FAD2AED2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5514808" cy="4448904"/>
          </a:xfrm>
        </p:spPr>
        <p:txBody>
          <a:bodyPr>
            <a:normAutofit/>
          </a:bodyPr>
          <a:lstStyle/>
          <a:p>
            <a:r>
              <a:rPr lang="en-US" sz="2800" dirty="0"/>
              <a:t>Step1:  LEARN TO HEAR YOUR FIXED MINDSET “VOICE”</a:t>
            </a:r>
          </a:p>
          <a:p>
            <a:r>
              <a:rPr lang="en-US" sz="2800" dirty="0"/>
              <a:t>Step 2: RECOGNIZE THAT YOU HAVE A CHOICE</a:t>
            </a:r>
          </a:p>
          <a:p>
            <a:r>
              <a:rPr lang="en-US" sz="2800" dirty="0"/>
              <a:t>Step 3: TALK BACK TO IT WITH A GROWTH MINDSET VOICE</a:t>
            </a:r>
          </a:p>
          <a:p>
            <a:r>
              <a:rPr lang="en-US" sz="2800" dirty="0"/>
              <a:t>Step 4: TAKE THE GROWTH MINDSET ACTION-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7DA4BB-873E-A241-A5C4-87D6260DC032}"/>
              </a:ext>
            </a:extLst>
          </p:cNvPr>
          <p:cNvCxnSpPr/>
          <p:nvPr/>
        </p:nvCxnSpPr>
        <p:spPr>
          <a:xfrm>
            <a:off x="5829300" y="3154680"/>
            <a:ext cx="5806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F5C1509-BA65-E54E-9CD6-48B6245CBE09}"/>
              </a:ext>
            </a:extLst>
          </p:cNvPr>
          <p:cNvCxnSpPr/>
          <p:nvPr/>
        </p:nvCxnSpPr>
        <p:spPr>
          <a:xfrm>
            <a:off x="5981700" y="5158740"/>
            <a:ext cx="5806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0A7EFB-784D-D045-A6D0-F762BF5575EC}"/>
              </a:ext>
            </a:extLst>
          </p:cNvPr>
          <p:cNvCxnSpPr/>
          <p:nvPr/>
        </p:nvCxnSpPr>
        <p:spPr>
          <a:xfrm>
            <a:off x="5981700" y="6225540"/>
            <a:ext cx="5806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53E837-F959-DA49-9DC3-03C84D81732F}"/>
              </a:ext>
            </a:extLst>
          </p:cNvPr>
          <p:cNvCxnSpPr/>
          <p:nvPr/>
        </p:nvCxnSpPr>
        <p:spPr>
          <a:xfrm>
            <a:off x="5981700" y="4145280"/>
            <a:ext cx="5806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849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EA005-59D9-4E79-9DCB-331BCF7E5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BRAINSTORM:  </a:t>
            </a:r>
            <a:r>
              <a:rPr lang="en-US" dirty="0" err="1"/>
              <a:t>thIS</a:t>
            </a:r>
            <a:r>
              <a:rPr lang="en-US" dirty="0"/>
              <a:t> EXAMPLE SHOWS HOW I CHANGED MY MINDSET TO teach others to EMBRACE TECHNOLOGY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EDDED35-D748-4E5B-A041-DF4153FF23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7335412"/>
              </p:ext>
            </p:extLst>
          </p:nvPr>
        </p:nvGraphicFramePr>
        <p:xfrm>
          <a:off x="143995" y="1912284"/>
          <a:ext cx="11938821" cy="48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763">
                  <a:extLst>
                    <a:ext uri="{9D8B030D-6E8A-4147-A177-3AD203B41FA5}">
                      <a16:colId xmlns:a16="http://schemas.microsoft.com/office/drawing/2014/main" val="168292197"/>
                    </a:ext>
                  </a:extLst>
                </a:gridCol>
                <a:gridCol w="4437529">
                  <a:extLst>
                    <a:ext uri="{9D8B030D-6E8A-4147-A177-3AD203B41FA5}">
                      <a16:colId xmlns:a16="http://schemas.microsoft.com/office/drawing/2014/main" val="1811062780"/>
                    </a:ext>
                  </a:extLst>
                </a:gridCol>
                <a:gridCol w="6044529">
                  <a:extLst>
                    <a:ext uri="{9D8B030D-6E8A-4147-A177-3AD203B41FA5}">
                      <a16:colId xmlns:a16="http://schemas.microsoft.com/office/drawing/2014/main" val="3003218603"/>
                    </a:ext>
                  </a:extLst>
                </a:gridCol>
              </a:tblGrid>
              <a:tr h="261119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1E4E7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My fixed mind-set</a:t>
                      </a:r>
                      <a:endParaRPr lang="en-US" sz="1100" dirty="0">
                        <a:solidFill>
                          <a:srgbClr val="1E4E7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What My Growth Mind-set Should Have Been</a:t>
                      </a:r>
                      <a:endParaRPr lang="en-US" sz="1100" dirty="0">
                        <a:solidFill>
                          <a:srgbClr val="1E4E7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3784873685"/>
                  </a:ext>
                </a:extLst>
              </a:tr>
              <a:tr h="979199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Challenges</a:t>
                      </a:r>
                      <a:endParaRPr lang="en-US" sz="2400">
                        <a:solidFill>
                          <a:srgbClr val="1E4E79"/>
                        </a:solidFill>
                        <a:effectLst/>
                        <a:latin typeface="Calibri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"I cannot teach my team how to effectively use our new LMS"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"My team struggles to utilize our new LMS, but I will support and encourage them. I will show them the benefits because they can learn."</a:t>
                      </a:r>
                      <a:endParaRPr lang="en-US" sz="1800">
                        <a:solidFill>
                          <a:srgbClr val="1E4E79"/>
                        </a:solidFill>
                        <a:effectLst/>
                        <a:latin typeface="Calibri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3928745802"/>
                  </a:ext>
                </a:extLst>
              </a:tr>
              <a:tr h="685439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Obstacles</a:t>
                      </a:r>
                      <a:endParaRPr lang="en-US" sz="2400">
                        <a:solidFill>
                          <a:srgbClr val="1E4E79"/>
                        </a:solidFill>
                        <a:effectLst/>
                        <a:latin typeface="Calibri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"They have limited skills and won't risk altering their current instructional style."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"They haven't learned how to use it to benefit them yet, but they will.</a:t>
                      </a: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2740349473"/>
                  </a:ext>
                </a:extLst>
              </a:tr>
              <a:tr h="979199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Effort</a:t>
                      </a:r>
                      <a:endParaRPr lang="en-US" sz="2400">
                        <a:solidFill>
                          <a:srgbClr val="1E4E79"/>
                        </a:solidFill>
                        <a:effectLst/>
                        <a:latin typeface="Calibri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"Testing will dominate and my ideas won't stand a chance."</a:t>
                      </a:r>
                      <a:endParaRPr lang="en-US" sz="1800">
                        <a:solidFill>
                          <a:srgbClr val="1E4E79"/>
                        </a:solidFill>
                        <a:effectLst/>
                        <a:latin typeface="Calibri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"I will make people see the benefits. Scores will speak for themselves. It is worth it. We will it together, fails sometimes, but work through it."</a:t>
                      </a:r>
                      <a:endParaRPr lang="en-US" sz="1800">
                        <a:solidFill>
                          <a:srgbClr val="1E4E79"/>
                        </a:solidFill>
                        <a:effectLst/>
                        <a:latin typeface="Calibri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617954043"/>
                  </a:ext>
                </a:extLst>
              </a:tr>
              <a:tr h="979199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Criticism</a:t>
                      </a:r>
                      <a:endParaRPr lang="en-US" sz="2400">
                        <a:solidFill>
                          <a:srgbClr val="1E4E79"/>
                        </a:solidFill>
                        <a:effectLst/>
                        <a:latin typeface="Calibri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"My team will not like my ideas. They will think it was a waste of time and resources."</a:t>
                      </a:r>
                      <a:endParaRPr lang="en-US" sz="1800">
                        <a:solidFill>
                          <a:srgbClr val="1E4E79"/>
                        </a:solidFill>
                        <a:effectLst/>
                        <a:latin typeface="Calibri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"Can't please everyone, but my heart is in the right place. Someone will use this and their kids will develop those skills."</a:t>
                      </a:r>
                      <a:endParaRPr lang="en-US" sz="1800">
                        <a:solidFill>
                          <a:srgbClr val="1E4E79"/>
                        </a:solidFill>
                        <a:effectLst/>
                        <a:latin typeface="Calibri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166926942"/>
                  </a:ext>
                </a:extLst>
              </a:tr>
              <a:tr h="979199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The result</a:t>
                      </a:r>
                      <a:endParaRPr lang="en-US" sz="2400">
                        <a:solidFill>
                          <a:srgbClr val="1E4E79"/>
                        </a:solidFill>
                        <a:effectLst/>
                        <a:latin typeface="Calibri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"My students and my team did not learn 21st-Century skills, nor did they see the potential of interactive learning.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"I am making a difference through our team and preparing our students for the future."</a:t>
                      </a:r>
                      <a:endParaRPr lang="en-US" sz="1800">
                        <a:solidFill>
                          <a:srgbClr val="1E4E79"/>
                        </a:solidFill>
                        <a:effectLst/>
                        <a:latin typeface="Calibri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269433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965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EA005-59D9-4E79-9DCB-331BCF7E5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BRAINSTORM: </a:t>
            </a:r>
            <a:br>
              <a:rPr lang="en-US" dirty="0"/>
            </a:br>
            <a:r>
              <a:rPr lang="en-US" dirty="0"/>
              <a:t>USE </a:t>
            </a:r>
            <a:r>
              <a:rPr lang="en-US" dirty="0">
                <a:solidFill>
                  <a:srgbClr val="FFC000"/>
                </a:solidFill>
              </a:rPr>
              <a:t>YOUR FIXED MINDSET</a:t>
            </a:r>
            <a:r>
              <a:rPr lang="en-US" dirty="0"/>
              <a:t> TO BUILD </a:t>
            </a:r>
            <a:r>
              <a:rPr lang="en-US" dirty="0">
                <a:solidFill>
                  <a:srgbClr val="FFC000"/>
                </a:solidFill>
              </a:rPr>
              <a:t>a GROWTH MINDSET 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EDDED35-D748-4E5B-A041-DF4153FF23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2592390"/>
              </p:ext>
            </p:extLst>
          </p:nvPr>
        </p:nvGraphicFramePr>
        <p:xfrm>
          <a:off x="581025" y="2651872"/>
          <a:ext cx="11029947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911">
                  <a:extLst>
                    <a:ext uri="{9D8B030D-6E8A-4147-A177-3AD203B41FA5}">
                      <a16:colId xmlns:a16="http://schemas.microsoft.com/office/drawing/2014/main" val="168292197"/>
                    </a:ext>
                  </a:extLst>
                </a:gridCol>
                <a:gridCol w="3921319">
                  <a:extLst>
                    <a:ext uri="{9D8B030D-6E8A-4147-A177-3AD203B41FA5}">
                      <a16:colId xmlns:a16="http://schemas.microsoft.com/office/drawing/2014/main" val="1811062780"/>
                    </a:ext>
                  </a:extLst>
                </a:gridCol>
                <a:gridCol w="5371717">
                  <a:extLst>
                    <a:ext uri="{9D8B030D-6E8A-4147-A177-3AD203B41FA5}">
                      <a16:colId xmlns:a16="http://schemas.microsoft.com/office/drawing/2014/main" val="30032186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1E4E7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My fixed mind-set</a:t>
                      </a:r>
                      <a:endParaRPr lang="en-US" sz="2400">
                        <a:solidFill>
                          <a:srgbClr val="1E4E79"/>
                        </a:solidFill>
                        <a:effectLst/>
                        <a:latin typeface="Calibri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What My Growth Mind-set Should Have Been</a:t>
                      </a:r>
                      <a:endParaRPr lang="en-US" sz="2400" dirty="0">
                        <a:solidFill>
                          <a:srgbClr val="1E4E7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3784873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Challenges</a:t>
                      </a:r>
                      <a:endParaRPr lang="en-US" sz="2800">
                        <a:solidFill>
                          <a:srgbClr val="1E4E79"/>
                        </a:solidFill>
                        <a:effectLst/>
                        <a:latin typeface="Calibri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39287458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Obstacles</a:t>
                      </a:r>
                      <a:endParaRPr lang="en-US" sz="2800">
                        <a:solidFill>
                          <a:srgbClr val="1E4E79"/>
                        </a:solidFill>
                        <a:effectLst/>
                        <a:latin typeface="Calibri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2740349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Effort</a:t>
                      </a:r>
                      <a:endParaRPr lang="en-US" sz="2800">
                        <a:solidFill>
                          <a:srgbClr val="1E4E79"/>
                        </a:solidFill>
                        <a:effectLst/>
                        <a:latin typeface="Calibri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617954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Criticism</a:t>
                      </a:r>
                      <a:endParaRPr lang="en-US" sz="2800">
                        <a:solidFill>
                          <a:srgbClr val="1E4E79"/>
                        </a:solidFill>
                        <a:effectLst/>
                        <a:latin typeface="Calibri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166926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The result</a:t>
                      </a:r>
                      <a:endParaRPr lang="en-US" sz="2800">
                        <a:solidFill>
                          <a:srgbClr val="1E4E79"/>
                        </a:solidFill>
                        <a:effectLst/>
                        <a:latin typeface="Calibri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1E4E79"/>
                        </a:solidFill>
                        <a:effectLst/>
                        <a:latin typeface="Calibri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2694330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5FA19B3-10FF-4B0C-BF08-DA0D21D3B046}"/>
              </a:ext>
            </a:extLst>
          </p:cNvPr>
          <p:cNvSpPr txBox="1"/>
          <p:nvPr/>
        </p:nvSpPr>
        <p:spPr>
          <a:xfrm>
            <a:off x="2012576" y="2057400"/>
            <a:ext cx="816684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cap="all" dirty="0">
                <a:solidFill>
                  <a:srgbClr val="002060"/>
                </a:solidFill>
              </a:rPr>
              <a:t>DON'T FORGET THE "WHO" AND THE "WHY" OF THIS JOURNEY</a:t>
            </a:r>
          </a:p>
        </p:txBody>
      </p:sp>
    </p:spTree>
    <p:extLst>
      <p:ext uri="{BB962C8B-B14F-4D97-AF65-F5344CB8AC3E}">
        <p14:creationId xmlns:p14="http://schemas.microsoft.com/office/powerpoint/2010/main" val="3388163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BEF6B-9FAA-6A48-B9D0-D6B3A01B4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RISKS IS HOW YOU LEARN</a:t>
            </a:r>
          </a:p>
        </p:txBody>
      </p:sp>
      <p:pic>
        <p:nvPicPr>
          <p:cNvPr id="5" name="Content Placeholder 4" descr="A picture containing plastic, table, remote, phone&#10;&#10;Description automatically generated">
            <a:extLst>
              <a:ext uri="{FF2B5EF4-FFF2-40B4-BE49-F238E27FC236}">
                <a16:creationId xmlns:a16="http://schemas.microsoft.com/office/drawing/2014/main" id="{7D9143E9-FEAE-374F-8571-CCEBF01DA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01661" y="2181225"/>
            <a:ext cx="3709147" cy="36782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54EB54-2F16-5D43-B227-A93099FC0246}"/>
              </a:ext>
            </a:extLst>
          </p:cNvPr>
          <p:cNvSpPr txBox="1"/>
          <p:nvPr/>
        </p:nvSpPr>
        <p:spPr>
          <a:xfrm>
            <a:off x="4241426" y="5859463"/>
            <a:ext cx="37091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managementexchange.com/hack/designed-growth-and-engagement-fixing-invisible-stranglehold-business-success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159644-BED3-6A4B-8E34-C1076FB55AFB}"/>
              </a:ext>
            </a:extLst>
          </p:cNvPr>
          <p:cNvSpPr/>
          <p:nvPr/>
        </p:nvSpPr>
        <p:spPr>
          <a:xfrm>
            <a:off x="259080" y="2020146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+mj-lt"/>
              </a:rPr>
              <a:t>Acknowledge you’re the fears your feel in your fixed mindset so that you may correct them and transition into a growth mindset.  Your mindset is everything. </a:t>
            </a:r>
          </a:p>
        </p:txBody>
      </p:sp>
    </p:spTree>
    <p:extLst>
      <p:ext uri="{BB962C8B-B14F-4D97-AF65-F5344CB8AC3E}">
        <p14:creationId xmlns:p14="http://schemas.microsoft.com/office/powerpoint/2010/main" val="2206928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AE9D071-98CF-435C-BD2B-976514544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4" descr="Digital Numbers">
            <a:extLst>
              <a:ext uri="{FF2B5EF4-FFF2-40B4-BE49-F238E27FC236}">
                <a16:creationId xmlns:a16="http://schemas.microsoft.com/office/drawing/2014/main" id="{EA70616B-E344-4856-8DF9-707C262366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81" r="9091" b="127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619FC33-16ED-4246-9596-BEFEB55E4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7" y="457200"/>
            <a:ext cx="7507083" cy="5935132"/>
            <a:chOff x="438067" y="457200"/>
            <a:chExt cx="7507083" cy="59351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EA80E1-F99F-4009-837F-2F72F8A5D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230AF9A-4641-4BD8-9F95-9607CD304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703D4EC-9389-41B6-B88B-B6FDC8CD3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2616EE-270D-4F4C-BA1F-2708D387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7213600" cy="1121871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b="1" dirty="0"/>
              <a:t>resources TO HELP YOU ON YOUR JOURNEY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ontent Placeholder 5" descr="SmartArt">
            <a:extLst>
              <a:ext uri="{FF2B5EF4-FFF2-40B4-BE49-F238E27FC236}">
                <a16:creationId xmlns:a16="http://schemas.microsoft.com/office/drawing/2014/main" id="{BF629521-FFD2-45DA-9D1D-A5F09BD5A2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4109737"/>
              </p:ext>
            </p:extLst>
          </p:nvPr>
        </p:nvGraphicFramePr>
        <p:xfrm>
          <a:off x="719570" y="2198254"/>
          <a:ext cx="9199681" cy="3563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09322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BDA4F-8041-4BCE-A8F6-690EF1E29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changed your mindset from a Fixed Mindset to a growth mindset</a:t>
            </a:r>
          </a:p>
        </p:txBody>
      </p:sp>
      <p:pic>
        <p:nvPicPr>
          <p:cNvPr id="7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448F8EC6-8404-4A56-BE00-C03D1BE9E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0925" y="1849817"/>
            <a:ext cx="10046450" cy="4943509"/>
          </a:xfrm>
        </p:spPr>
      </p:pic>
    </p:spTree>
    <p:extLst>
      <p:ext uri="{BB962C8B-B14F-4D97-AF65-F5344CB8AC3E}">
        <p14:creationId xmlns:p14="http://schemas.microsoft.com/office/powerpoint/2010/main" val="2122901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B3AEB-0495-4309-8A37-61E238C79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HOW I CAN SUPPORT YOUR GROWTH and when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4DF29-7623-4B90-AF1E-4762ACB16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9682947" cy="367830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/>
              <a:t>HOW and WHEN</a:t>
            </a:r>
          </a:p>
          <a:p>
            <a:pPr marL="305435" indent="-305435"/>
            <a:r>
              <a:rPr lang="en-US" sz="2400" dirty="0"/>
              <a:t>Trainings (2 x per month)</a:t>
            </a:r>
          </a:p>
          <a:p>
            <a:pPr marL="305435" indent="-305435"/>
            <a:r>
              <a:rPr lang="en-US" sz="2400" dirty="0"/>
              <a:t>One-on-One assistance (anytime)</a:t>
            </a:r>
          </a:p>
          <a:p>
            <a:pPr marL="305435" indent="-305435"/>
            <a:r>
              <a:rPr lang="en-US" sz="2400" dirty="0"/>
              <a:t>Modeling (1 x per month</a:t>
            </a:r>
          </a:p>
          <a:p>
            <a:pPr marL="305435" indent="-305435"/>
            <a:r>
              <a:rPr lang="en-US" sz="2400" dirty="0"/>
              <a:t>Group workshops (during PLCs)</a:t>
            </a:r>
          </a:p>
          <a:p>
            <a:pPr marL="305435" indent="-305435"/>
            <a:r>
              <a:rPr lang="en-US" sz="2400" dirty="0"/>
              <a:t>Data Analysis (during PLCs)</a:t>
            </a:r>
          </a:p>
          <a:p>
            <a:pPr marL="305435" indent="-305435"/>
            <a:r>
              <a:rPr lang="en-US" sz="2400" dirty="0"/>
              <a:t>Team Social-Emotional Learning Session. (during PLCs)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980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9272-5FB9-4C50-9824-0E4110F77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REFERENCES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7F327-F4DE-4B86-A336-ED045C973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05435" indent="-305435" fontAlgn="base"/>
            <a:r>
              <a:rPr lang="en-US" sz="1200" dirty="0"/>
              <a:t>AHEAD. (2017, Nov. 2). What is universal design for learning (UDL)? [Video] Retrieved from </a:t>
            </a:r>
            <a:r>
              <a:rPr lang="en-US" sz="1200" dirty="0">
                <a:hlinkClick r:id="rId2"/>
              </a:rPr>
              <a:t>https://www.youtube.com/watch?v=AGQ_7K35ysA</a:t>
            </a:r>
            <a:endParaRPr lang="en-US" sz="1200" dirty="0">
              <a:solidFill>
                <a:srgbClr val="002060"/>
              </a:solidFill>
            </a:endParaRPr>
          </a:p>
          <a:p>
            <a:pPr marL="305435" indent="-305435" fontAlgn="base"/>
            <a:r>
              <a:rPr lang="en-US" sz="1200" dirty="0"/>
              <a:t>Dweck C. (2016). </a:t>
            </a:r>
            <a:r>
              <a:rPr lang="en-US" sz="1200" i="1" dirty="0"/>
              <a:t>Mindset: The new psychology of success.  </a:t>
            </a:r>
            <a:r>
              <a:rPr lang="en-US" sz="1200" dirty="0"/>
              <a:t>(6</a:t>
            </a:r>
            <a:r>
              <a:rPr lang="en-US" sz="1200" baseline="30000" dirty="0"/>
              <a:t>th</a:t>
            </a:r>
            <a:r>
              <a:rPr lang="en-US" sz="1200" dirty="0"/>
              <a:t> ed.) New York, NY: Random House. </a:t>
            </a:r>
            <a:endParaRPr lang="en-US" dirty="0"/>
          </a:p>
          <a:p>
            <a:pPr marL="305435" indent="-305435" fontAlgn="base"/>
            <a:r>
              <a:rPr lang="en-US" sz="1200" dirty="0">
                <a:ea typeface="+mn-lt"/>
                <a:cs typeface="+mn-lt"/>
              </a:rPr>
              <a:t>Dweck, C. (2014, 9 October). </a:t>
            </a:r>
            <a:r>
              <a:rPr lang="en-US" sz="1200" i="1" dirty="0">
                <a:ea typeface="+mn-lt"/>
                <a:cs typeface="+mn-lt"/>
              </a:rPr>
              <a:t>Developing a growth mindset with carol </a:t>
            </a:r>
            <a:r>
              <a:rPr lang="en-US" sz="1200" i="1" dirty="0" err="1">
                <a:ea typeface="+mn-lt"/>
                <a:cs typeface="+mn-lt"/>
              </a:rPr>
              <a:t>dweck</a:t>
            </a:r>
            <a:r>
              <a:rPr lang="en-US" sz="1200" i="1" dirty="0">
                <a:ea typeface="+mn-lt"/>
                <a:cs typeface="+mn-lt"/>
              </a:rPr>
              <a:t> </a:t>
            </a:r>
            <a:r>
              <a:rPr lang="en-US" sz="1200" dirty="0">
                <a:ea typeface="+mn-lt"/>
                <a:cs typeface="+mn-lt"/>
              </a:rPr>
              <a:t>[VIDEO]. TED Conferences. Retrieved from </a:t>
            </a:r>
            <a:r>
              <a:rPr lang="en-US" sz="1200" dirty="0">
                <a:hlinkClick r:id="rId3"/>
              </a:rPr>
              <a:t>https://www.youtube.com/watch?v=hiiEeMN7vbQ&amp;feature=youtu.be</a:t>
            </a:r>
            <a:r>
              <a:rPr lang="en-US" sz="1200" dirty="0"/>
              <a:t>. </a:t>
            </a:r>
          </a:p>
          <a:p>
            <a:pPr marL="305435" indent="-305435"/>
            <a:r>
              <a:rPr lang="en-US" sz="1200" dirty="0"/>
              <a:t>Dweck, C [</a:t>
            </a:r>
            <a:r>
              <a:rPr lang="en-US" sz="1200" dirty="0">
                <a:ea typeface="+mn-lt"/>
                <a:cs typeface="+mn-lt"/>
              </a:rPr>
              <a:t>Spencer, J.] (2017, 26 March). F</a:t>
            </a:r>
            <a:r>
              <a:rPr lang="en-US" sz="1200" i="1" dirty="0">
                <a:ea typeface="+mn-lt"/>
                <a:cs typeface="+mn-lt"/>
              </a:rPr>
              <a:t>ixed vs. growth mindset </a:t>
            </a:r>
            <a:r>
              <a:rPr lang="en-US" sz="1200" dirty="0">
                <a:ea typeface="+mn-lt"/>
                <a:cs typeface="+mn-lt"/>
              </a:rPr>
              <a:t>[Video]. Retrieved from https://youtu.be/M1CHPnZfFmU</a:t>
            </a:r>
            <a:endParaRPr lang="en-US" sz="1200" dirty="0"/>
          </a:p>
          <a:p>
            <a:pPr marL="305435" indent="-305435" fontAlgn="base"/>
            <a:r>
              <a:rPr lang="en-US" sz="1200" dirty="0"/>
              <a:t>Jeffrey, Scott. (2019, December 10). A</a:t>
            </a:r>
            <a:r>
              <a:rPr lang="en-US" sz="1200" i="1" dirty="0"/>
              <a:t> Complete guide to changing your fixed mindset into a growth mindset.</a:t>
            </a:r>
            <a:r>
              <a:rPr lang="en-US" sz="1200" dirty="0"/>
              <a:t> Retrieved from </a:t>
            </a:r>
            <a:r>
              <a:rPr lang="en-US" sz="1200" dirty="0">
                <a:hlinkClick r:id="rId4"/>
              </a:rPr>
              <a:t>https://scottjeffrey.com/change-your-fixed-mindset/</a:t>
            </a:r>
            <a:endParaRPr lang="en-US" sz="1200" dirty="0"/>
          </a:p>
          <a:p>
            <a:pPr marL="305435" indent="-305435"/>
            <a:r>
              <a:rPr lang="en-US" sz="1200" dirty="0">
                <a:ea typeface="+mn-lt"/>
                <a:cs typeface="+mn-lt"/>
              </a:rPr>
              <a:t>Khan Academy. (2014, August 19). </a:t>
            </a:r>
            <a:r>
              <a:rPr lang="en-US" sz="1200" i="1" dirty="0">
                <a:ea typeface="+mn-lt"/>
                <a:cs typeface="+mn-lt"/>
              </a:rPr>
              <a:t>The Growth Mindset</a:t>
            </a:r>
            <a:r>
              <a:rPr lang="en-US" sz="1200" dirty="0">
                <a:ea typeface="+mn-lt"/>
                <a:cs typeface="+mn-lt"/>
              </a:rPr>
              <a:t>. Retrieved from </a:t>
            </a:r>
            <a:r>
              <a:rPr lang="en-US" sz="1200" dirty="0">
                <a:ea typeface="+mn-lt"/>
                <a:cs typeface="+mn-lt"/>
                <a:hlinkClick r:id="rId5"/>
              </a:rPr>
              <a:t>ttps://youtu.be/wh0OS4MrN3E</a:t>
            </a:r>
            <a:endParaRPr lang="en-US" sz="1200" dirty="0">
              <a:ea typeface="+mn-lt"/>
              <a:cs typeface="+mn-lt"/>
            </a:endParaRPr>
          </a:p>
          <a:p>
            <a:pPr marL="305435" indent="-305435"/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441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404549-B4DC-481C-926C-DED3EF1C5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8FD5CD-351E-4B06-8B78-BD5102D00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621789-7508-CE45-B1C1-CA5F5F7C7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6"/>
            <a:ext cx="3409783" cy="1013800"/>
          </a:xfrm>
        </p:spPr>
        <p:txBody>
          <a:bodyPr>
            <a:normAutofit/>
          </a:bodyPr>
          <a:lstStyle/>
          <a:p>
            <a:r>
              <a:rPr lang="en-US" dirty="0"/>
              <a:t>Fixed vs growth mindset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C5F6A-88F9-4A4F-AFE7-C51DFDCC2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1964168"/>
            <a:ext cx="3409782" cy="16575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 dirty="0">
                <a:solidFill>
                  <a:schemeClr val="bg1"/>
                </a:solidFill>
              </a:rPr>
              <a:t>There are two types of ways to view learning, challenges, or even life: Fixed or Growth Mindset.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64E521EA-3BA8-E84F-A7E8-45DA9E91B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231" y="2632281"/>
            <a:ext cx="7277383" cy="38024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B024D3-2C6E-8B44-A508-8A88D55073E0}"/>
              </a:ext>
            </a:extLst>
          </p:cNvPr>
          <p:cNvSpPr txBox="1"/>
          <p:nvPr/>
        </p:nvSpPr>
        <p:spPr>
          <a:xfrm>
            <a:off x="4824969" y="731667"/>
            <a:ext cx="64343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Imagine you are in the classroom.  And you must carry out instruction with a new LMS, access grades and compile reports through a grading platform, and you are asked to create TEKS- aligned assessments.  Your evaluations are based on how you utilize technology.  </a:t>
            </a:r>
            <a:r>
              <a:rPr lang="en-US" b="1" dirty="0"/>
              <a:t>Which mindset reflects you the most and what was your reaction?</a:t>
            </a: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3542659F-BC52-EE43-B937-2F4D0EFB4361}"/>
              </a:ext>
            </a:extLst>
          </p:cNvPr>
          <p:cNvSpPr/>
          <p:nvPr/>
        </p:nvSpPr>
        <p:spPr>
          <a:xfrm>
            <a:off x="601255" y="3429001"/>
            <a:ext cx="3147785" cy="1988820"/>
          </a:xfrm>
          <a:prstGeom prst="wedgeEllipseCallou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merican Typewriter" panose="02090604020004020304" pitchFamily="18" charset="77"/>
              </a:rPr>
              <a:t>Answer  in Class  Discussions</a:t>
            </a:r>
          </a:p>
        </p:txBody>
      </p:sp>
    </p:spTree>
    <p:extLst>
      <p:ext uri="{BB962C8B-B14F-4D97-AF65-F5344CB8AC3E}">
        <p14:creationId xmlns:p14="http://schemas.microsoft.com/office/powerpoint/2010/main" val="2944919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404549-B4DC-481C-926C-DED3EF1C5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8FD5CD-351E-4B06-8B78-BD5102D00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621789-7508-CE45-B1C1-CA5F5F7C7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6"/>
            <a:ext cx="3409783" cy="1013800"/>
          </a:xfrm>
        </p:spPr>
        <p:txBody>
          <a:bodyPr>
            <a:normAutofit/>
          </a:bodyPr>
          <a:lstStyle/>
          <a:p>
            <a:r>
              <a:rPr lang="en-US" dirty="0"/>
              <a:t>Fixed vs growth mindset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C5F6A-88F9-4A4F-AFE7-C51DFDCC2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1964168"/>
            <a:ext cx="3409782" cy="16575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FFC000"/>
                </a:solidFill>
              </a:rPr>
              <a:t>You can develop a Growth Mindset. You have the choice and the support to do it.</a:t>
            </a:r>
            <a:endParaRPr lang="en-US" sz="1400" dirty="0">
              <a:solidFill>
                <a:srgbClr val="FFC000"/>
              </a:solidFill>
            </a:endParaRPr>
          </a:p>
        </p:txBody>
      </p:sp>
      <p:pic>
        <p:nvPicPr>
          <p:cNvPr id="4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64E521EA-3BA8-E84F-A7E8-45DA9E91B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456" y="2632282"/>
            <a:ext cx="7277383" cy="38024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B024D3-2C6E-8B44-A508-8A88D55073E0}"/>
              </a:ext>
            </a:extLst>
          </p:cNvPr>
          <p:cNvSpPr txBox="1"/>
          <p:nvPr/>
        </p:nvSpPr>
        <p:spPr>
          <a:xfrm>
            <a:off x="8222764" y="838677"/>
            <a:ext cx="37074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If you have a </a:t>
            </a:r>
            <a:r>
              <a:rPr lang="en-US" b="1" u="sng" dirty="0">
                <a:solidFill>
                  <a:srgbClr val="0070C0"/>
                </a:solidFill>
              </a:rPr>
              <a:t>Growth Mindset, </a:t>
            </a:r>
            <a:r>
              <a:rPr lang="en-US" b="1" dirty="0"/>
              <a:t>you may have already thought of a </a:t>
            </a:r>
            <a:r>
              <a:rPr lang="en-US" b="1" u="sng" dirty="0"/>
              <a:t>plan</a:t>
            </a:r>
            <a:r>
              <a:rPr lang="en-US" b="1" dirty="0"/>
              <a:t>. You know what you </a:t>
            </a:r>
            <a:r>
              <a:rPr lang="en-US" b="1" u="sng" dirty="0"/>
              <a:t>can handle </a:t>
            </a:r>
            <a:r>
              <a:rPr lang="en-US" b="1" dirty="0"/>
              <a:t>and what you are going to </a:t>
            </a:r>
            <a:r>
              <a:rPr lang="en-US" b="1" u="sng" dirty="0"/>
              <a:t>learn</a:t>
            </a:r>
            <a:r>
              <a:rPr lang="en-US" b="1" dirty="0"/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4B8AA5-2A93-D749-92E1-080B129D6137}"/>
              </a:ext>
            </a:extLst>
          </p:cNvPr>
          <p:cNvSpPr/>
          <p:nvPr/>
        </p:nvSpPr>
        <p:spPr>
          <a:xfrm>
            <a:off x="4220787" y="884680"/>
            <a:ext cx="37074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If you  have a  </a:t>
            </a:r>
            <a:r>
              <a:rPr lang="en-US" b="1" u="sng" dirty="0">
                <a:solidFill>
                  <a:srgbClr val="FF0000"/>
                </a:solidFill>
              </a:rPr>
              <a:t>Fixed Mindset</a:t>
            </a:r>
            <a:r>
              <a:rPr lang="en-US" b="1" dirty="0"/>
              <a:t>, you will find this task almost </a:t>
            </a:r>
            <a:r>
              <a:rPr lang="en-US" b="1" u="sng" dirty="0"/>
              <a:t>impossible</a:t>
            </a:r>
            <a:r>
              <a:rPr lang="en-US" b="1" dirty="0"/>
              <a:t> or you may  already be thinking  of how you can </a:t>
            </a:r>
            <a:r>
              <a:rPr lang="en-US" b="1" u="sng" dirty="0"/>
              <a:t>avoid</a:t>
            </a:r>
            <a:r>
              <a:rPr lang="en-US" b="1" dirty="0"/>
              <a:t> some or all of those tasks.  </a:t>
            </a:r>
          </a:p>
        </p:txBody>
      </p:sp>
    </p:spTree>
    <p:extLst>
      <p:ext uri="{BB962C8B-B14F-4D97-AF65-F5344CB8AC3E}">
        <p14:creationId xmlns:p14="http://schemas.microsoft.com/office/powerpoint/2010/main" val="1534333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404549-B4DC-481C-926C-DED3EF1C5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8FD5CD-351E-4B06-8B78-BD5102D00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6B7441-12B7-9341-9850-4D08E5D5D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6"/>
            <a:ext cx="3409783" cy="1013800"/>
          </a:xfrm>
        </p:spPr>
        <p:txBody>
          <a:bodyPr>
            <a:normAutofit/>
          </a:bodyPr>
          <a:lstStyle/>
          <a:p>
            <a:r>
              <a:rPr lang="en-US" dirty="0"/>
              <a:t>The brain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69D8E-88F3-E042-B80F-36FBBC01C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1804148"/>
            <a:ext cx="3409782" cy="237923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Your brain is an amazing tool and is ready to work for you. </a:t>
            </a: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chemeClr val="bg1"/>
                </a:solidFill>
              </a:rPr>
              <a:t>Image Source:</a:t>
            </a:r>
            <a:r>
              <a:rPr lang="en-US" sz="1700" u="sng" dirty="0">
                <a:solidFill>
                  <a:schemeClr val="bg1"/>
                </a:solidFill>
                <a:hlinkClick r:id="rId2"/>
              </a:rPr>
              <a:t> http://barbarabray.net/2012/01/20/udl-and-personalized-learning/</a:t>
            </a:r>
            <a:endParaRPr lang="en-US" sz="1700" dirty="0">
              <a:solidFill>
                <a:schemeClr val="bg1"/>
              </a:solidFill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1924236-8AA1-EC4E-B850-6459E08E82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031"/>
          <a:stretch/>
        </p:blipFill>
        <p:spPr>
          <a:xfrm>
            <a:off x="4430301" y="2007073"/>
            <a:ext cx="7107104" cy="33171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C003AA-162F-E34E-9E51-9E97C4459E7D}"/>
              </a:ext>
            </a:extLst>
          </p:cNvPr>
          <p:cNvSpPr/>
          <p:nvPr/>
        </p:nvSpPr>
        <p:spPr>
          <a:xfrm>
            <a:off x="4349779" y="418946"/>
            <a:ext cx="7399844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Your brain has the parts that will allow you to learn anything. You just must believe it can happen.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8EBD83-2C32-F147-9CAE-5FC9067AF487}"/>
              </a:ext>
            </a:extLst>
          </p:cNvPr>
          <p:cNvSpPr txBox="1"/>
          <p:nvPr/>
        </p:nvSpPr>
        <p:spPr>
          <a:xfrm>
            <a:off x="4149854" y="521865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Which is </a:t>
            </a:r>
            <a:r>
              <a:rPr lang="en-US" sz="4000" b="1" u="sng" dirty="0">
                <a:solidFill>
                  <a:srgbClr val="C00000"/>
                </a:solidFill>
              </a:rPr>
              <a:t>your</a:t>
            </a:r>
            <a:r>
              <a:rPr lang="en-US" sz="4000" b="1" dirty="0">
                <a:solidFill>
                  <a:srgbClr val="C00000"/>
                </a:solidFill>
              </a:rPr>
              <a:t> strength? What is your ”Why” of Learning?</a:t>
            </a:r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667DC2E5-61C5-2E44-B0D2-80B89ACA22DE}"/>
              </a:ext>
            </a:extLst>
          </p:cNvPr>
          <p:cNvSpPr/>
          <p:nvPr/>
        </p:nvSpPr>
        <p:spPr>
          <a:xfrm>
            <a:off x="861845" y="4032724"/>
            <a:ext cx="3147785" cy="1988820"/>
          </a:xfrm>
          <a:prstGeom prst="wedgeEllipseCallou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merican Typewriter" panose="02090604020004020304" pitchFamily="18" charset="77"/>
              </a:rPr>
              <a:t>Answer  in Class  Discussions</a:t>
            </a:r>
          </a:p>
        </p:txBody>
      </p:sp>
    </p:spTree>
    <p:extLst>
      <p:ext uri="{BB962C8B-B14F-4D97-AF65-F5344CB8AC3E}">
        <p14:creationId xmlns:p14="http://schemas.microsoft.com/office/powerpoint/2010/main" val="1611187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72FF-D5EB-7A46-A3E1-8E0671BFE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POWER OF ”YET”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AD354-DCFF-9849-B10B-1877BF750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You have "yet" to become the best educator who embraces technology and your students have "yet" to become 21st-Century Learners. </a:t>
            </a:r>
            <a:r>
              <a:rPr lang="en-US" sz="2800" b="1" dirty="0">
                <a:solidFill>
                  <a:srgbClr val="002060"/>
                </a:solidFill>
              </a:rPr>
              <a:t>What is a powerful “yet” statement that encourages you to be a 21</a:t>
            </a:r>
            <a:r>
              <a:rPr lang="en-US" sz="2800" b="1" baseline="30000" dirty="0">
                <a:solidFill>
                  <a:srgbClr val="002060"/>
                </a:solidFill>
              </a:rPr>
              <a:t>st-</a:t>
            </a:r>
            <a:r>
              <a:rPr lang="en-US" sz="2800" b="1" dirty="0">
                <a:solidFill>
                  <a:srgbClr val="002060"/>
                </a:solidFill>
              </a:rPr>
              <a:t>Century Learner with your students?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  <p:sp>
        <p:nvSpPr>
          <p:cNvPr id="4" name="Oval Callout 3">
            <a:extLst>
              <a:ext uri="{FF2B5EF4-FFF2-40B4-BE49-F238E27FC236}">
                <a16:creationId xmlns:a16="http://schemas.microsoft.com/office/drawing/2014/main" id="{50CF0287-146F-CE4A-97E5-9A558193667C}"/>
              </a:ext>
            </a:extLst>
          </p:cNvPr>
          <p:cNvSpPr/>
          <p:nvPr/>
        </p:nvSpPr>
        <p:spPr>
          <a:xfrm>
            <a:off x="7695475" y="4167024"/>
            <a:ext cx="3147785" cy="1988820"/>
          </a:xfrm>
          <a:prstGeom prst="wedgeEllipseCallou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merican Typewriter" panose="02090604020004020304" pitchFamily="18" charset="77"/>
              </a:rPr>
              <a:t>Answer  in Class  Discussions</a:t>
            </a:r>
          </a:p>
        </p:txBody>
      </p:sp>
    </p:spTree>
    <p:extLst>
      <p:ext uri="{BB962C8B-B14F-4D97-AF65-F5344CB8AC3E}">
        <p14:creationId xmlns:p14="http://schemas.microsoft.com/office/powerpoint/2010/main" val="3477314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2DF40-1BB1-40F3-B348-203426C0D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Determine Why growth mindset is so important?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CCEEB-97E1-4DDC-B9D8-747CC6D32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806" y="2436199"/>
            <a:ext cx="5896898" cy="293067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en-US" sz="2400" u="sng" dirty="0">
                <a:ea typeface="+mn-lt"/>
                <a:cs typeface="+mn-lt"/>
              </a:rPr>
              <a:t>You</a:t>
            </a:r>
            <a:endParaRPr lang="en-US" sz="2400" dirty="0">
              <a:ea typeface="+mn-lt"/>
              <a:cs typeface="+mn-lt"/>
            </a:endParaRPr>
          </a:p>
          <a:p>
            <a:pPr marL="305435" indent="-305435">
              <a:buFont typeface="Wingdings 2"/>
              <a:buChar char=""/>
            </a:pPr>
            <a:r>
              <a:rPr lang="en-US" sz="2400" dirty="0"/>
              <a:t>Build your intelligence</a:t>
            </a:r>
          </a:p>
          <a:p>
            <a:pPr marL="305435" indent="-305435"/>
            <a:r>
              <a:rPr lang="en-US" sz="2400" dirty="0"/>
              <a:t>You can do anything you put your mind to</a:t>
            </a:r>
          </a:p>
          <a:p>
            <a:pPr marL="305435" indent="-305435"/>
            <a:r>
              <a:rPr lang="en-US" sz="2400" dirty="0"/>
              <a:t>Produce a positive environments for your students</a:t>
            </a:r>
          </a:p>
          <a:p>
            <a:pPr marL="305435" indent="-305435"/>
            <a:r>
              <a:rPr lang="en-US" sz="2400" dirty="0"/>
              <a:t>Produce 21st-Century Learners</a:t>
            </a:r>
          </a:p>
          <a:p>
            <a:pPr marL="305435" indent="-305435"/>
            <a:r>
              <a:rPr lang="en-US" sz="2400" dirty="0"/>
              <a:t>Build your own 21st-Century Skills</a:t>
            </a:r>
            <a:endParaRPr lang="en-US" sz="1600" dirty="0"/>
          </a:p>
          <a:p>
            <a:pPr marL="305435" indent="-305435"/>
            <a:endParaRPr lang="en-US" sz="1600" dirty="0"/>
          </a:p>
          <a:p>
            <a:pPr marL="305435" indent="-305435"/>
            <a:endParaRPr lang="en-US" sz="1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3E965E-E33A-484F-B9B3-819EED06AAB2}"/>
              </a:ext>
            </a:extLst>
          </p:cNvPr>
          <p:cNvSpPr txBox="1">
            <a:spLocks/>
          </p:cNvSpPr>
          <p:nvPr/>
        </p:nvSpPr>
        <p:spPr>
          <a:xfrm>
            <a:off x="6416222" y="1444160"/>
            <a:ext cx="5594972" cy="4914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u="sng" dirty="0">
                <a:ea typeface="+mn-lt"/>
                <a:cs typeface="+mn-lt"/>
              </a:rPr>
              <a:t>Your Students</a:t>
            </a:r>
            <a:endParaRPr lang="en-US" sz="2400" dirty="0">
              <a:ea typeface="+mn-lt"/>
              <a:cs typeface="+mn-lt"/>
            </a:endParaRPr>
          </a:p>
          <a:p>
            <a:pPr marL="457200" indent="-457200">
              <a:buFont typeface="Wingdings 2"/>
              <a:buChar char=""/>
            </a:pPr>
            <a:r>
              <a:rPr lang="en-US" sz="2400" dirty="0"/>
              <a:t>They will have 21st-Century skills</a:t>
            </a:r>
            <a:endParaRPr lang="en-US" dirty="0"/>
          </a:p>
          <a:p>
            <a:pPr marL="305435" indent="-305435">
              <a:buFont typeface="Wingdings 2"/>
              <a:buChar char=""/>
            </a:pPr>
            <a:r>
              <a:rPr lang="en-US" sz="2400" dirty="0"/>
              <a:t>They will be career ready</a:t>
            </a:r>
          </a:p>
          <a:p>
            <a:pPr marL="305435" indent="-305435">
              <a:buFont typeface="Wingdings 2"/>
              <a:buChar char=""/>
            </a:pPr>
            <a:r>
              <a:rPr lang="en-US" sz="2400" dirty="0"/>
              <a:t>They will be use technology for the rest of their lives</a:t>
            </a:r>
          </a:p>
          <a:p>
            <a:pPr marL="305435" indent="-305435">
              <a:buFont typeface="Wingdings 2"/>
              <a:buChar char=""/>
            </a:pPr>
            <a:r>
              <a:rPr lang="en-US" sz="2400" dirty="0"/>
              <a:t>They will learn from failure </a:t>
            </a:r>
          </a:p>
          <a:p>
            <a:pPr marL="305435" indent="-305435">
              <a:buFont typeface="Wingdings 2"/>
              <a:buChar char=""/>
            </a:pPr>
            <a:r>
              <a:rPr lang="en-US" sz="2400" dirty="0"/>
              <a:t>They will become problem-solvers.</a:t>
            </a:r>
          </a:p>
          <a:p>
            <a:pPr marL="305435" indent="-305435">
              <a:buNone/>
            </a:pPr>
            <a:endParaRPr lang="en-US" sz="2100" dirty="0"/>
          </a:p>
          <a:p>
            <a:pPr marL="305435" indent="-305435">
              <a:buNone/>
            </a:pPr>
            <a:endParaRPr lang="en-US" sz="2100" dirty="0"/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9BC5CEBD-C75F-F24A-B2C3-3E7DA15ACE93}"/>
              </a:ext>
            </a:extLst>
          </p:cNvPr>
          <p:cNvSpPr/>
          <p:nvPr/>
        </p:nvSpPr>
        <p:spPr>
          <a:xfrm>
            <a:off x="9182700" y="5142045"/>
            <a:ext cx="2730034" cy="1632757"/>
          </a:xfrm>
          <a:prstGeom prst="wedgeEllipseCallou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merican Typewriter" panose="02090604020004020304" pitchFamily="18" charset="77"/>
              </a:rPr>
              <a:t>Answer  in Class  Discussions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460B68-40A1-884E-9181-A7F9D228C54B}"/>
              </a:ext>
            </a:extLst>
          </p:cNvPr>
          <p:cNvSpPr txBox="1"/>
          <p:nvPr/>
        </p:nvSpPr>
        <p:spPr>
          <a:xfrm>
            <a:off x="581192" y="5481369"/>
            <a:ext cx="58350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Why is it so important to you?  How would a fixed mindset affect you?</a:t>
            </a:r>
          </a:p>
        </p:txBody>
      </p:sp>
    </p:spTree>
    <p:extLst>
      <p:ext uri="{BB962C8B-B14F-4D97-AF65-F5344CB8AC3E}">
        <p14:creationId xmlns:p14="http://schemas.microsoft.com/office/powerpoint/2010/main" val="3676836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05DA1-DF13-4C06-9F94-DDCB1550B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DETERMINE YOUR MINDSET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62106-D5F4-4F72-B774-FB48DD695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874719"/>
          </a:xfrm>
        </p:spPr>
        <p:txBody>
          <a:bodyPr/>
          <a:lstStyle/>
          <a:p>
            <a:pPr marL="305435" indent="-305435"/>
            <a:r>
              <a:rPr lang="en-US" dirty="0">
                <a:ea typeface="+mn-lt"/>
                <a:cs typeface="+mn-lt"/>
              </a:rPr>
              <a:t>Dweck offers a self-test in </a:t>
            </a:r>
            <a:r>
              <a:rPr lang="en-US" b="1" u="sng" dirty="0">
                <a:ea typeface="+mn-lt"/>
                <a:cs typeface="+mn-lt"/>
                <a:hlinkClick r:id="rId2"/>
              </a:rPr>
              <a:t>Mindset:</a:t>
            </a:r>
            <a:r>
              <a:rPr lang="en-US" dirty="0">
                <a:ea typeface="+mn-lt"/>
                <a:cs typeface="+mn-lt"/>
              </a:rPr>
              <a:t> The New Psychology of Success and is outlined by </a:t>
            </a:r>
            <a:r>
              <a:rPr lang="en-US" dirty="0">
                <a:ea typeface="+mn-lt"/>
                <a:cs typeface="+mn-lt"/>
                <a:hlinkClick r:id="rId3"/>
              </a:rPr>
              <a:t>Scott Jeffrey.</a:t>
            </a:r>
            <a:endParaRPr lang="en-US" dirty="0"/>
          </a:p>
          <a:p>
            <a:pPr marL="305435" indent="-305435"/>
            <a:r>
              <a:rPr lang="en-US" dirty="0"/>
              <a:t>Which two statements do you most identify with?</a:t>
            </a:r>
          </a:p>
          <a:p>
            <a:pPr marL="305435" indent="-305435"/>
            <a:endParaRPr lang="en-US" dirty="0"/>
          </a:p>
          <a:p>
            <a:pPr marL="305435" indent="-305435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EFABAC6-E0A7-4F8D-BC63-D9F0FAD344E6}"/>
              </a:ext>
            </a:extLst>
          </p:cNvPr>
          <p:cNvSpPr/>
          <p:nvPr/>
        </p:nvSpPr>
        <p:spPr>
          <a:xfrm>
            <a:off x="655562" y="2937294"/>
            <a:ext cx="2165047" cy="2734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  <a:endParaRPr lang="en-US" dirty="0"/>
          </a:p>
          <a:p>
            <a:pPr algn="ctr"/>
            <a:r>
              <a:rPr lang="en-US" sz="2400" dirty="0"/>
              <a:t>The intelligence I was born with, is all I will ever have.</a:t>
            </a:r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8890E4D-CC1B-4CF9-9503-85848C45FEE8}"/>
              </a:ext>
            </a:extLst>
          </p:cNvPr>
          <p:cNvSpPr/>
          <p:nvPr/>
        </p:nvSpPr>
        <p:spPr>
          <a:xfrm>
            <a:off x="3570514" y="2935514"/>
            <a:ext cx="2165047" cy="2734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  <a:endParaRPr lang="en-US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2400" dirty="0"/>
              <a:t>I can always change my intelligence.</a:t>
            </a:r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5F0D38-1A39-498B-84C4-EBC2A6007BE8}"/>
              </a:ext>
            </a:extLst>
          </p:cNvPr>
          <p:cNvSpPr/>
          <p:nvPr/>
        </p:nvSpPr>
        <p:spPr>
          <a:xfrm>
            <a:off x="6473370" y="2935513"/>
            <a:ext cx="2165047" cy="2734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 I can't change my intelligence, but I can still learn</a:t>
            </a:r>
            <a:r>
              <a:rPr lang="en-US" dirty="0"/>
              <a:t>.</a:t>
            </a:r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B0B1AF2-C96B-46BE-9636-27915297CBCB}"/>
              </a:ext>
            </a:extLst>
          </p:cNvPr>
          <p:cNvSpPr/>
          <p:nvPr/>
        </p:nvSpPr>
        <p:spPr>
          <a:xfrm>
            <a:off x="9255274" y="2887131"/>
            <a:ext cx="2165047" cy="2734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  <a:endParaRPr lang="en-US" dirty="0"/>
          </a:p>
          <a:p>
            <a:pPr algn="ctr"/>
            <a:r>
              <a:rPr lang="en-US" sz="2400" dirty="0"/>
              <a:t> I can significantly change how intelligent I am.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05DA1-DF13-4C06-9F94-DDCB1550B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mindset do you lean more towards?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EFABAC6-E0A7-4F8D-BC63-D9F0FAD344E6}"/>
              </a:ext>
            </a:extLst>
          </p:cNvPr>
          <p:cNvSpPr/>
          <p:nvPr/>
        </p:nvSpPr>
        <p:spPr>
          <a:xfrm>
            <a:off x="583675" y="2485252"/>
            <a:ext cx="2165047" cy="13788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The intelligence I was born with, is all I will ever have.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8890E4D-CC1B-4CF9-9503-85848C45FEE8}"/>
              </a:ext>
            </a:extLst>
          </p:cNvPr>
          <p:cNvSpPr/>
          <p:nvPr/>
        </p:nvSpPr>
        <p:spPr>
          <a:xfrm>
            <a:off x="3527382" y="2489816"/>
            <a:ext cx="2165047" cy="13788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2. I can always change my intelligence, no matter how much I have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5F0D38-1A39-498B-84C4-EBC2A6007BE8}"/>
              </a:ext>
            </a:extLst>
          </p:cNvPr>
          <p:cNvSpPr/>
          <p:nvPr/>
        </p:nvSpPr>
        <p:spPr>
          <a:xfrm>
            <a:off x="6444615" y="2489815"/>
            <a:ext cx="2165047" cy="13788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I can't change my intelligence, but I can still learn.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B0B1AF2-C96B-46BE-9636-27915297CBCB}"/>
              </a:ext>
            </a:extLst>
          </p:cNvPr>
          <p:cNvSpPr/>
          <p:nvPr/>
        </p:nvSpPr>
        <p:spPr>
          <a:xfrm>
            <a:off x="9255274" y="2484565"/>
            <a:ext cx="2165047" cy="13788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4. I can significantly change how intelligent I am.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FF17BF-5969-4BBE-8B13-3DC418FE72DF}"/>
              </a:ext>
            </a:extLst>
          </p:cNvPr>
          <p:cNvSpPr/>
          <p:nvPr/>
        </p:nvSpPr>
        <p:spPr>
          <a:xfrm>
            <a:off x="116997" y="4236109"/>
            <a:ext cx="12076978" cy="2616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C000"/>
                </a:solidFill>
              </a:rPr>
              <a:t>1 and 3 are  fixed mindsets. 2 and 4 are growth mindsets. </a:t>
            </a:r>
            <a:r>
              <a:rPr lang="en-US" sz="3600" dirty="0">
                <a:solidFill>
                  <a:srgbClr val="FFC000"/>
                </a:solidFill>
                <a:ea typeface="+mn-lt"/>
                <a:cs typeface="+mn-lt"/>
              </a:rPr>
              <a:t>Acknowledge the fears your feel in your fixed mindset so that you may correct them and transition into a growth mindset. 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4501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64D6DDB-133E-44E2-B636-39185D690A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1C31AD-A7B7-4945-9E95-3D67796743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AA5B70-631E-4F47-874A-FBE55E5170D4}">
  <ds:schemaRefs>
    <ds:schemaRef ds:uri="http://purl.org/dc/elements/1.1/"/>
    <ds:schemaRef ds:uri="http://purl.org/dc/dcmitype/"/>
    <ds:schemaRef ds:uri="71af3243-3dd4-4a8d-8c0d-dd76da1f02a5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16c05727-aa75-4e4a-9b5f-8a80a116589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1540</Words>
  <Application>Microsoft Macintosh PowerPoint</Application>
  <PresentationFormat>Widescreen</PresentationFormat>
  <Paragraphs>140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American Typewriter</vt:lpstr>
      <vt:lpstr>Calibri</vt:lpstr>
      <vt:lpstr>Gill Sans MT</vt:lpstr>
      <vt:lpstr>Wingdings 2</vt:lpstr>
      <vt:lpstr>Dividend</vt:lpstr>
      <vt:lpstr>GROWTH MINDSET</vt:lpstr>
      <vt:lpstr>How to changed your mindset from a Fixed Mindset to a growth mindset</vt:lpstr>
      <vt:lpstr>Fixed vs growth mindset</vt:lpstr>
      <vt:lpstr>Fixed vs growth mindset</vt:lpstr>
      <vt:lpstr>The brain</vt:lpstr>
      <vt:lpstr>THE POWER OF ”YET”</vt:lpstr>
      <vt:lpstr>Determine Why growth mindset is so important?</vt:lpstr>
      <vt:lpstr>DETERMINE YOUR MINDSET </vt:lpstr>
      <vt:lpstr>Which mindset do you lean more towards?</vt:lpstr>
      <vt:lpstr>4 STEPS TO CHANGE YOUR MINDSET</vt:lpstr>
      <vt:lpstr>STEP 1: Learn to hear your fixed mindset "voice".</vt:lpstr>
      <vt:lpstr>Step 2: Recognize that you have a choice.</vt:lpstr>
      <vt:lpstr>Step 3: Talk back to it with a growth mindset voice.</vt:lpstr>
      <vt:lpstr>Step 4: Take the growth mindset action.</vt:lpstr>
      <vt:lpstr>Identify your voice. Complete each step for your voice.</vt:lpstr>
      <vt:lpstr>BRAINSTORM:  thIS EXAMPLE SHOWS HOW I CHANGED MY MINDSET TO teach others to EMBRACE TECHNOLOGY</vt:lpstr>
      <vt:lpstr>BRAINSTORM:  USE YOUR FIXED MINDSET TO BUILD a GROWTH MINDSET </vt:lpstr>
      <vt:lpstr>TAKING RISKS IS HOW YOU LEARN</vt:lpstr>
      <vt:lpstr>resources TO HELP YOU ON YOUR JOURNEY </vt:lpstr>
      <vt:lpstr>HOW I CAN SUPPORT YOUR GROWTH and when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MINDSET</dc:title>
  <dc:creator>Jessica Casillas</dc:creator>
  <cp:lastModifiedBy>Jessica Casillas</cp:lastModifiedBy>
  <cp:revision>65</cp:revision>
  <dcterms:created xsi:type="dcterms:W3CDTF">2020-07-27T03:18:10Z</dcterms:created>
  <dcterms:modified xsi:type="dcterms:W3CDTF">2020-07-30T08:55:57Z</dcterms:modified>
</cp:coreProperties>
</file>