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 id="2147483673" r:id="rId2"/>
  </p:sldMasterIdLst>
  <p:sldIdLst>
    <p:sldId id="256" r:id="rId3"/>
    <p:sldId id="288" r:id="rId4"/>
    <p:sldId id="260" r:id="rId5"/>
    <p:sldId id="258" r:id="rId6"/>
    <p:sldId id="302" r:id="rId7"/>
    <p:sldId id="301" r:id="rId8"/>
    <p:sldId id="304" r:id="rId9"/>
    <p:sldId id="269" r:id="rId10"/>
    <p:sldId id="262" r:id="rId11"/>
    <p:sldId id="257" r:id="rId12"/>
    <p:sldId id="289" r:id="rId13"/>
    <p:sldId id="272" r:id="rId14"/>
    <p:sldId id="263" r:id="rId15"/>
    <p:sldId id="290" r:id="rId16"/>
    <p:sldId id="291" r:id="rId17"/>
    <p:sldId id="287" r:id="rId18"/>
    <p:sldId id="286" r:id="rId19"/>
    <p:sldId id="281" r:id="rId20"/>
    <p:sldId id="261" r:id="rId21"/>
    <p:sldId id="293" r:id="rId22"/>
    <p:sldId id="267" r:id="rId23"/>
    <p:sldId id="280" r:id="rId24"/>
    <p:sldId id="292" r:id="rId25"/>
    <p:sldId id="294" r:id="rId26"/>
    <p:sldId id="295" r:id="rId27"/>
    <p:sldId id="296" r:id="rId28"/>
    <p:sldId id="259" r:id="rId29"/>
    <p:sldId id="297" r:id="rId30"/>
    <p:sldId id="299" r:id="rId31"/>
    <p:sldId id="282" r:id="rId32"/>
    <p:sldId id="264" r:id="rId33"/>
    <p:sldId id="277" r:id="rId34"/>
    <p:sldId id="284" r:id="rId35"/>
    <p:sldId id="303" r:id="rId36"/>
    <p:sldId id="268" r:id="rId37"/>
    <p:sldId id="285" r:id="rId38"/>
    <p:sldId id="266" r:id="rId39"/>
    <p:sldId id="265" r:id="rId40"/>
    <p:sldId id="273" r:id="rId41"/>
    <p:sldId id="306" r:id="rId42"/>
    <p:sldId id="300" r:id="rId43"/>
    <p:sldId id="305"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ED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3BFC9E-50C1-76F2-6385-2D975C9F51EA}" v="13400" dt="2020-09-27T23:07:00.715"/>
    <p1510:client id="{415E777E-6CDB-9A8B-D79B-5BE0023CD67A}" v="1359" dt="2020-09-23T20:59:22.833"/>
    <p1510:client id="{467BF55E-AC22-E1C9-5823-06366532112C}" v="123" dt="2020-09-28T02:07:37.483"/>
    <p1510:client id="{6248185E-3A54-443A-BCB1-611712CEB463}" v="4438" dt="2020-09-23T04:10:24.358"/>
    <p1510:client id="{97A8C828-AEF7-7E43-2500-1F6D51AA1047}" v="45" dt="2020-09-28T05:10:00.083"/>
    <p1510:client id="{A8E433B6-9B70-3C8E-11C4-920354E238CA}" v="106" dt="2020-09-28T05:06:05.021"/>
    <p1510:client id="{BF38AB90-50A7-F099-C26A-27BD4CE1B7DC}" v="2" dt="2020-09-28T02:06:03.7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736A0-9F24-45BF-B389-F6478DB45CE3}"/>
              </a:ext>
            </a:extLst>
          </p:cNvPr>
          <p:cNvSpPr>
            <a:spLocks noGrp="1"/>
          </p:cNvSpPr>
          <p:nvPr>
            <p:ph type="ctrTitle"/>
          </p:nvPr>
        </p:nvSpPr>
        <p:spPr>
          <a:xfrm>
            <a:off x="1524000" y="1028700"/>
            <a:ext cx="9144000" cy="2481263"/>
          </a:xfrm>
        </p:spPr>
        <p:txBody>
          <a:bodyPr anchor="b">
            <a:normAutofit/>
          </a:bodyPr>
          <a:lstStyle>
            <a:lvl1pPr algn="ctr">
              <a:lnSpc>
                <a:spcPct val="100000"/>
              </a:lnSpc>
              <a:defRPr sz="4000" spc="750" baseline="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713D85EF-076F-4C35-862A-BAFF685DD6B5}"/>
              </a:ext>
            </a:extLst>
          </p:cNvPr>
          <p:cNvSpPr>
            <a:spLocks noGrp="1"/>
          </p:cNvSpPr>
          <p:nvPr>
            <p:ph type="subTitle" idx="1"/>
          </p:nvPr>
        </p:nvSpPr>
        <p:spPr>
          <a:xfrm>
            <a:off x="1524000" y="3824376"/>
            <a:ext cx="9144000" cy="1433423"/>
          </a:xfrm>
        </p:spPr>
        <p:txBody>
          <a:bodyPr>
            <a:normAutofit/>
          </a:bodyPr>
          <a:lstStyle>
            <a:lvl1pPr marL="0" indent="0" algn="ctr">
              <a:lnSpc>
                <a:spcPct val="150000"/>
              </a:lnSpc>
              <a:buNone/>
              <a:defRPr sz="1600" b="1"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E221EC-BF54-4DDD-8900-F2027CDAD35C}"/>
              </a:ext>
            </a:extLst>
          </p:cNvPr>
          <p:cNvSpPr>
            <a:spLocks noGrp="1"/>
          </p:cNvSpPr>
          <p:nvPr>
            <p:ph type="dt" sz="half" idx="10"/>
          </p:nvPr>
        </p:nvSpPr>
        <p:spPr/>
        <p:txBody>
          <a:bodyPr/>
          <a:lstStyle/>
          <a:p>
            <a:fld id="{D4A213A3-10E9-421F-81BE-56E0786AB515}" type="datetime2">
              <a:rPr lang="en-US" smtClean="0"/>
              <a:t>Wednesday, December 16, 2020</a:t>
            </a:fld>
            <a:endParaRPr lang="en-US"/>
          </a:p>
        </p:txBody>
      </p:sp>
      <p:sp>
        <p:nvSpPr>
          <p:cNvPr id="5" name="Footer Placeholder 4">
            <a:extLst>
              <a:ext uri="{FF2B5EF4-FFF2-40B4-BE49-F238E27FC236}">
                <a16:creationId xmlns:a16="http://schemas.microsoft.com/office/drawing/2014/main" id="{7CD5AB69-7069-48FB-8925-F2BA84129A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9C32A-F7A5-4E3B-A28F-09C82341EB2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495268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A997B-D473-47DE-8B7B-22AB6F31E4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526035-4B81-4537-A22D-92C2E0DBB6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2A44D-F637-4017-BAA2-77756A386D98}"/>
              </a:ext>
            </a:extLst>
          </p:cNvPr>
          <p:cNvSpPr>
            <a:spLocks noGrp="1"/>
          </p:cNvSpPr>
          <p:nvPr>
            <p:ph type="dt" sz="half" idx="10"/>
          </p:nvPr>
        </p:nvSpPr>
        <p:spPr/>
        <p:txBody>
          <a:bodyPr/>
          <a:lstStyle/>
          <a:p>
            <a:fld id="{3D5DABC0-2199-478F-BA77-33A651B6CB89}" type="datetime2">
              <a:rPr lang="en-US" smtClean="0"/>
              <a:t>Wednesday, December 16, 2020</a:t>
            </a:fld>
            <a:endParaRPr lang="en-US"/>
          </a:p>
        </p:txBody>
      </p:sp>
      <p:sp>
        <p:nvSpPr>
          <p:cNvPr id="5" name="Footer Placeholder 4">
            <a:extLst>
              <a:ext uri="{FF2B5EF4-FFF2-40B4-BE49-F238E27FC236}">
                <a16:creationId xmlns:a16="http://schemas.microsoft.com/office/drawing/2014/main" id="{EEC1DCE6-ED7D-417C-ABD4-41D61570FF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AAF19A-FDAE-446A-A6B6-128F7F96A966}"/>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357592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96D838-45E9-4D61-AA4E-92A32B579FDA}"/>
              </a:ext>
            </a:extLst>
          </p:cNvPr>
          <p:cNvSpPr>
            <a:spLocks noGrp="1"/>
          </p:cNvSpPr>
          <p:nvPr>
            <p:ph type="title" orient="vert"/>
          </p:nvPr>
        </p:nvSpPr>
        <p:spPr>
          <a:xfrm>
            <a:off x="8724900" y="457199"/>
            <a:ext cx="2628900" cy="57197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3183D0-4392-4364-8A2D-C47A2AF7A87D}"/>
              </a:ext>
            </a:extLst>
          </p:cNvPr>
          <p:cNvSpPr>
            <a:spLocks noGrp="1"/>
          </p:cNvSpPr>
          <p:nvPr>
            <p:ph type="body" orient="vert" idx="1"/>
          </p:nvPr>
        </p:nvSpPr>
        <p:spPr>
          <a:xfrm>
            <a:off x="838200" y="457199"/>
            <a:ext cx="7734300" cy="571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A36C9-28D5-4820-84F1-E4B9F4E50FA9}"/>
              </a:ext>
            </a:extLst>
          </p:cNvPr>
          <p:cNvSpPr>
            <a:spLocks noGrp="1"/>
          </p:cNvSpPr>
          <p:nvPr>
            <p:ph type="dt" sz="half" idx="10"/>
          </p:nvPr>
        </p:nvSpPr>
        <p:spPr/>
        <p:txBody>
          <a:bodyPr/>
          <a:lstStyle/>
          <a:p>
            <a:fld id="{D72230C6-DF61-47F4-B8C5-1B70E884BF06}" type="datetime2">
              <a:rPr lang="en-US" smtClean="0"/>
              <a:t>Wednesday, December 16, 2020</a:t>
            </a:fld>
            <a:endParaRPr lang="en-US"/>
          </a:p>
        </p:txBody>
      </p:sp>
      <p:sp>
        <p:nvSpPr>
          <p:cNvPr id="5" name="Footer Placeholder 4">
            <a:extLst>
              <a:ext uri="{FF2B5EF4-FFF2-40B4-BE49-F238E27FC236}">
                <a16:creationId xmlns:a16="http://schemas.microsoft.com/office/drawing/2014/main" id="{8997EDC8-558D-4646-86D9-A5424CF2A2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B7537-E67A-411A-BBA4-061521D3D881}"/>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4091232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12/16/2020</a:t>
            </a:fld>
            <a:endParaRPr lang="en-US"/>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3925218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E99D7-1EE5-4262-9359-A0E2B733116C}"/>
              </a:ext>
            </a:extLst>
          </p:cNvPr>
          <p:cNvSpPr>
            <a:spLocks noGrp="1"/>
          </p:cNvSpPr>
          <p:nvPr>
            <p:ph type="title"/>
          </p:nvPr>
        </p:nvSpPr>
        <p:spPr>
          <a:xfrm>
            <a:off x="1371600" y="793080"/>
            <a:ext cx="10240903" cy="123348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B3DA1C5-272A-45C2-A11A-E7769A27D32F}"/>
              </a:ext>
            </a:extLst>
          </p:cNvPr>
          <p:cNvSpPr>
            <a:spLocks noGrp="1"/>
          </p:cNvSpPr>
          <p:nvPr>
            <p:ph idx="1"/>
          </p:nvPr>
        </p:nvSpPr>
        <p:spPr>
          <a:xfrm>
            <a:off x="1371600" y="2114939"/>
            <a:ext cx="10240903" cy="395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63DA15-1EAB-4524-9BB7-8A7DA82A20AD}"/>
              </a:ext>
            </a:extLst>
          </p:cNvPr>
          <p:cNvSpPr>
            <a:spLocks noGrp="1"/>
          </p:cNvSpPr>
          <p:nvPr>
            <p:ph type="dt" sz="half" idx="10"/>
          </p:nvPr>
        </p:nvSpPr>
        <p:spPr/>
        <p:txBody>
          <a:bodyPr/>
          <a:lstStyle/>
          <a:p>
            <a:fld id="{6B12B50C-7EEE-46CD-BAF7-BBC4026D959A}" type="datetime2">
              <a:rPr lang="en-US" smtClean="0"/>
              <a:t>Wednesday, December 16, 2020</a:t>
            </a:fld>
            <a:endParaRPr lang="en-US"/>
          </a:p>
        </p:txBody>
      </p:sp>
      <p:sp>
        <p:nvSpPr>
          <p:cNvPr id="5" name="Footer Placeholder 4">
            <a:extLst>
              <a:ext uri="{FF2B5EF4-FFF2-40B4-BE49-F238E27FC236}">
                <a16:creationId xmlns:a16="http://schemas.microsoft.com/office/drawing/2014/main" id="{A1EB93B9-7818-489D-AFFB-B6EAD27FF1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528D36-894E-4FCB-B8BB-84DE89949B2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564271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964F1-5687-421F-B3DF-BA3C8DADC0E6}"/>
              </a:ext>
            </a:extLst>
          </p:cNvPr>
          <p:cNvSpPr>
            <a:spLocks noGrp="1"/>
          </p:cNvSpPr>
          <p:nvPr>
            <p:ph type="title"/>
          </p:nvPr>
        </p:nvSpPr>
        <p:spPr>
          <a:xfrm>
            <a:off x="1380930" y="1709738"/>
            <a:ext cx="9966519" cy="2852737"/>
          </a:xfrm>
        </p:spPr>
        <p:txBody>
          <a:bodyPr anchor="b">
            <a:normAutofit/>
          </a:bodyPr>
          <a:lstStyle>
            <a:lvl1pPr>
              <a:defRPr sz="4400" spc="750" baseline="0"/>
            </a:lvl1pPr>
          </a:lstStyle>
          <a:p>
            <a:r>
              <a:rPr lang="en-US"/>
              <a:t>Click to edit Master title style</a:t>
            </a:r>
          </a:p>
        </p:txBody>
      </p:sp>
      <p:sp>
        <p:nvSpPr>
          <p:cNvPr id="3" name="Text Placeholder 2">
            <a:extLst>
              <a:ext uri="{FF2B5EF4-FFF2-40B4-BE49-F238E27FC236}">
                <a16:creationId xmlns:a16="http://schemas.microsoft.com/office/drawing/2014/main" id="{1DDBB876-5FD9-4964-BD37-6F05DAEBE325}"/>
              </a:ext>
            </a:extLst>
          </p:cNvPr>
          <p:cNvSpPr>
            <a:spLocks noGrp="1"/>
          </p:cNvSpPr>
          <p:nvPr>
            <p:ph type="body" idx="1" hasCustomPrompt="1"/>
          </p:nvPr>
        </p:nvSpPr>
        <p:spPr>
          <a:xfrm>
            <a:off x="1380930" y="4976327"/>
            <a:ext cx="9966520" cy="1113323"/>
          </a:xfrm>
        </p:spPr>
        <p:txBody>
          <a:bodyPr>
            <a:normAutofit/>
          </a:bodyPr>
          <a:lstStyle>
            <a:lvl1pPr marL="0" indent="0">
              <a:buNone/>
              <a:defRPr sz="12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5EA80A-FCDD-4009-9A1F-8B54817869DC}"/>
              </a:ext>
            </a:extLst>
          </p:cNvPr>
          <p:cNvSpPr>
            <a:spLocks noGrp="1"/>
          </p:cNvSpPr>
          <p:nvPr>
            <p:ph type="dt" sz="half" idx="10"/>
          </p:nvPr>
        </p:nvSpPr>
        <p:spPr/>
        <p:txBody>
          <a:bodyPr/>
          <a:lstStyle/>
          <a:p>
            <a:fld id="{8D4211C4-AE09-4254-A5E3-6DA9B099C971}" type="datetime2">
              <a:rPr lang="en-US" smtClean="0"/>
              <a:t>Wednesday, December 16, 2020</a:t>
            </a:fld>
            <a:endParaRPr lang="en-US"/>
          </a:p>
        </p:txBody>
      </p:sp>
      <p:sp>
        <p:nvSpPr>
          <p:cNvPr id="5" name="Footer Placeholder 4">
            <a:extLst>
              <a:ext uri="{FF2B5EF4-FFF2-40B4-BE49-F238E27FC236}">
                <a16:creationId xmlns:a16="http://schemas.microsoft.com/office/drawing/2014/main" id="{EA4A3422-56D9-4942-BC63-831AED91F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4B42A-AC2C-4FD8-AD0D-BECDD3846D3A}"/>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19810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DAF1-8359-4A0F-91B3-03E77C670543}"/>
              </a:ext>
            </a:extLst>
          </p:cNvPr>
          <p:cNvSpPr>
            <a:spLocks noGrp="1"/>
          </p:cNvSpPr>
          <p:nvPr>
            <p:ph type="title"/>
          </p:nvPr>
        </p:nvSpPr>
        <p:spPr>
          <a:xfrm>
            <a:off x="1044054" y="457200"/>
            <a:ext cx="10309745" cy="1233488"/>
          </a:xfrm>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21E3D3-6B33-4CA0-B06B-A8BB05CAB3C4}"/>
              </a:ext>
            </a:extLst>
          </p:cNvPr>
          <p:cNvSpPr>
            <a:spLocks noGrp="1"/>
          </p:cNvSpPr>
          <p:nvPr>
            <p:ph sz="half" idx="1"/>
          </p:nvPr>
        </p:nvSpPr>
        <p:spPr>
          <a:xfrm>
            <a:off x="1044054" y="1996141"/>
            <a:ext cx="4975746"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29C334-815D-47FD-A9B5-E871E28641C9}"/>
              </a:ext>
            </a:extLst>
          </p:cNvPr>
          <p:cNvSpPr>
            <a:spLocks noGrp="1"/>
          </p:cNvSpPr>
          <p:nvPr>
            <p:ph sz="half" idx="2"/>
          </p:nvPr>
        </p:nvSpPr>
        <p:spPr>
          <a:xfrm>
            <a:off x="6172200" y="1996141"/>
            <a:ext cx="5181600"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7975F2-7A90-4820-B90F-D28E31A35EB8}"/>
              </a:ext>
            </a:extLst>
          </p:cNvPr>
          <p:cNvSpPr>
            <a:spLocks noGrp="1"/>
          </p:cNvSpPr>
          <p:nvPr>
            <p:ph type="dt" sz="half" idx="10"/>
          </p:nvPr>
        </p:nvSpPr>
        <p:spPr/>
        <p:txBody>
          <a:bodyPr/>
          <a:lstStyle/>
          <a:p>
            <a:fld id="{681742C3-E082-4760-93B2-E209268DD00C}" type="datetime2">
              <a:rPr lang="en-US" smtClean="0"/>
              <a:t>Wednesday, December 16, 2020</a:t>
            </a:fld>
            <a:endParaRPr lang="en-US"/>
          </a:p>
        </p:txBody>
      </p:sp>
      <p:sp>
        <p:nvSpPr>
          <p:cNvPr id="6" name="Footer Placeholder 5">
            <a:extLst>
              <a:ext uri="{FF2B5EF4-FFF2-40B4-BE49-F238E27FC236}">
                <a16:creationId xmlns:a16="http://schemas.microsoft.com/office/drawing/2014/main" id="{823CFAD5-8AF8-4610-8324-85AA062E2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808CC8-C46E-4A10-8A83-7A251067EA68}"/>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973639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E82B8-F9D9-4F53-A4A6-F12EB5F12846}"/>
              </a:ext>
            </a:extLst>
          </p:cNvPr>
          <p:cNvSpPr>
            <a:spLocks noGrp="1"/>
          </p:cNvSpPr>
          <p:nvPr>
            <p:ph type="title"/>
          </p:nvPr>
        </p:nvSpPr>
        <p:spPr>
          <a:xfrm>
            <a:off x="1368490" y="457200"/>
            <a:ext cx="9986898" cy="1233488"/>
          </a:xfrm>
        </p:spPr>
        <p:txBody>
          <a:bodyPr>
            <a:normAutofit/>
          </a:bodyPr>
          <a:lstStyle>
            <a:lvl1pPr>
              <a:defRPr sz="2800"/>
            </a:lvl1pPr>
          </a:lstStyle>
          <a:p>
            <a:r>
              <a:rPr lang="en-US"/>
              <a:t>Click to edit Master title style</a:t>
            </a:r>
          </a:p>
        </p:txBody>
      </p:sp>
      <p:sp>
        <p:nvSpPr>
          <p:cNvPr id="3" name="Text Placeholder 2">
            <a:extLst>
              <a:ext uri="{FF2B5EF4-FFF2-40B4-BE49-F238E27FC236}">
                <a16:creationId xmlns:a16="http://schemas.microsoft.com/office/drawing/2014/main" id="{C1F070CA-85E9-47C7-8564-FFA1AE34B9E5}"/>
              </a:ext>
            </a:extLst>
          </p:cNvPr>
          <p:cNvSpPr>
            <a:spLocks noGrp="1"/>
          </p:cNvSpPr>
          <p:nvPr>
            <p:ph type="body" idx="1"/>
          </p:nvPr>
        </p:nvSpPr>
        <p:spPr>
          <a:xfrm>
            <a:off x="1368490" y="1681163"/>
            <a:ext cx="462908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8D4B1-41B3-4BF5-9076-A16984A81FF1}"/>
              </a:ext>
            </a:extLst>
          </p:cNvPr>
          <p:cNvSpPr>
            <a:spLocks noGrp="1"/>
          </p:cNvSpPr>
          <p:nvPr>
            <p:ph sz="half" idx="2"/>
          </p:nvPr>
        </p:nvSpPr>
        <p:spPr>
          <a:xfrm>
            <a:off x="1368490" y="2505075"/>
            <a:ext cx="462908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6A38DC-A016-4CFD-AC19-F24A9E062022}"/>
              </a:ext>
            </a:extLst>
          </p:cNvPr>
          <p:cNvSpPr>
            <a:spLocks noGrp="1"/>
          </p:cNvSpPr>
          <p:nvPr>
            <p:ph type="body" sz="quarter" idx="3"/>
          </p:nvPr>
        </p:nvSpPr>
        <p:spPr>
          <a:xfrm>
            <a:off x="6344816" y="1681163"/>
            <a:ext cx="501057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F930FA-8C00-42AB-B2D1-FE4E4BDB3C6E}"/>
              </a:ext>
            </a:extLst>
          </p:cNvPr>
          <p:cNvSpPr>
            <a:spLocks noGrp="1"/>
          </p:cNvSpPr>
          <p:nvPr>
            <p:ph sz="quarter" idx="4"/>
          </p:nvPr>
        </p:nvSpPr>
        <p:spPr>
          <a:xfrm>
            <a:off x="6344814" y="2505075"/>
            <a:ext cx="501057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8B698E-FAE5-4F2C-AE0E-4FD281E8F30E}"/>
              </a:ext>
            </a:extLst>
          </p:cNvPr>
          <p:cNvSpPr>
            <a:spLocks noGrp="1"/>
          </p:cNvSpPr>
          <p:nvPr>
            <p:ph type="dt" sz="half" idx="10"/>
          </p:nvPr>
        </p:nvSpPr>
        <p:spPr/>
        <p:txBody>
          <a:bodyPr/>
          <a:lstStyle/>
          <a:p>
            <a:fld id="{3B6FC950-F824-48B9-B984-CAEE265865E5}" type="datetime2">
              <a:rPr lang="en-US" smtClean="0"/>
              <a:t>Wednesday, December 16, 2020</a:t>
            </a:fld>
            <a:endParaRPr lang="en-US"/>
          </a:p>
        </p:txBody>
      </p:sp>
      <p:sp>
        <p:nvSpPr>
          <p:cNvPr id="8" name="Footer Placeholder 7">
            <a:extLst>
              <a:ext uri="{FF2B5EF4-FFF2-40B4-BE49-F238E27FC236}">
                <a16:creationId xmlns:a16="http://schemas.microsoft.com/office/drawing/2014/main" id="{B5C4BB6C-CAA4-4EA8-8EA1-65ADE056F2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BB6A12-0532-47CA-B070-232141CC1064}"/>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002916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8FA1-831E-4AD6-B0D1-BA85E67A5032}"/>
              </a:ext>
            </a:extLst>
          </p:cNvPr>
          <p:cNvSpPr>
            <a:spLocks noGrp="1"/>
          </p:cNvSpPr>
          <p:nvPr>
            <p:ph type="title"/>
          </p:nvPr>
        </p:nvSpPr>
        <p:spPr>
          <a:xfrm>
            <a:off x="1371599" y="457200"/>
            <a:ext cx="9982199" cy="1233488"/>
          </a:xfrm>
        </p:spPr>
        <p:txBody>
          <a:bodyPr>
            <a:normAutofit/>
          </a:bodyPr>
          <a:lstStyle>
            <a:lvl1pPr>
              <a:defRPr sz="3200"/>
            </a:lvl1pPr>
          </a:lstStyle>
          <a:p>
            <a:r>
              <a:rPr lang="en-US"/>
              <a:t>Click to edit Master title style</a:t>
            </a:r>
          </a:p>
        </p:txBody>
      </p:sp>
      <p:sp>
        <p:nvSpPr>
          <p:cNvPr id="3" name="Date Placeholder 2">
            <a:extLst>
              <a:ext uri="{FF2B5EF4-FFF2-40B4-BE49-F238E27FC236}">
                <a16:creationId xmlns:a16="http://schemas.microsoft.com/office/drawing/2014/main" id="{ACE94142-C469-4B0E-8C01-C64BA28F52D2}"/>
              </a:ext>
            </a:extLst>
          </p:cNvPr>
          <p:cNvSpPr>
            <a:spLocks noGrp="1"/>
          </p:cNvSpPr>
          <p:nvPr>
            <p:ph type="dt" sz="half" idx="10"/>
          </p:nvPr>
        </p:nvSpPr>
        <p:spPr/>
        <p:txBody>
          <a:bodyPr/>
          <a:lstStyle/>
          <a:p>
            <a:fld id="{BC8E3A0F-68E7-4D17-BB84-ED1BA4F6AC6B}" type="datetime2">
              <a:rPr lang="en-US" smtClean="0"/>
              <a:t>Wednesday, December 16, 2020</a:t>
            </a:fld>
            <a:endParaRPr lang="en-US"/>
          </a:p>
        </p:txBody>
      </p:sp>
      <p:sp>
        <p:nvSpPr>
          <p:cNvPr id="4" name="Footer Placeholder 3">
            <a:extLst>
              <a:ext uri="{FF2B5EF4-FFF2-40B4-BE49-F238E27FC236}">
                <a16:creationId xmlns:a16="http://schemas.microsoft.com/office/drawing/2014/main" id="{02AAFCE6-5C7E-438F-8D4A-21E1556814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ACFD88-63EA-427F-978C-B7844D1A5E3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470093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2A4F0-76A5-4852-982B-32B3B685732E}"/>
              </a:ext>
            </a:extLst>
          </p:cNvPr>
          <p:cNvSpPr>
            <a:spLocks noGrp="1"/>
          </p:cNvSpPr>
          <p:nvPr>
            <p:ph type="dt" sz="half" idx="10"/>
          </p:nvPr>
        </p:nvSpPr>
        <p:spPr/>
        <p:txBody>
          <a:bodyPr/>
          <a:lstStyle/>
          <a:p>
            <a:fld id="{EDB7BC4F-EDA1-4BA2-BFF3-FE5B31CCB58B}" type="datetime2">
              <a:rPr lang="en-US" smtClean="0"/>
              <a:t>Wednesday, December 16, 2020</a:t>
            </a:fld>
            <a:endParaRPr lang="en-US"/>
          </a:p>
        </p:txBody>
      </p:sp>
      <p:sp>
        <p:nvSpPr>
          <p:cNvPr id="3" name="Footer Placeholder 2">
            <a:extLst>
              <a:ext uri="{FF2B5EF4-FFF2-40B4-BE49-F238E27FC236}">
                <a16:creationId xmlns:a16="http://schemas.microsoft.com/office/drawing/2014/main" id="{8750CFAE-4BEB-4272-A2E6-FDD9D6A032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3B71B7-74B7-4CF1-8FE0-F4863CD7D97C}"/>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800978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32BE-C4E5-4F12-AB53-EBEF2B76B251}"/>
              </a:ext>
            </a:extLst>
          </p:cNvPr>
          <p:cNvSpPr>
            <a:spLocks noGrp="1"/>
          </p:cNvSpPr>
          <p:nvPr>
            <p:ph type="title"/>
          </p:nvPr>
        </p:nvSpPr>
        <p:spPr>
          <a:xfrm>
            <a:off x="1318755" y="457200"/>
            <a:ext cx="3932237" cy="1921434"/>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AE7F57-4ABF-4BA4-A892-38857A02F60D}"/>
              </a:ext>
            </a:extLst>
          </p:cNvPr>
          <p:cNvSpPr>
            <a:spLocks noGrp="1"/>
          </p:cNvSpPr>
          <p:nvPr>
            <p:ph idx="1"/>
          </p:nvPr>
        </p:nvSpPr>
        <p:spPr>
          <a:xfrm>
            <a:off x="5648130" y="987425"/>
            <a:ext cx="5707257"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32E444-E5BD-443F-AB83-84D7CE0AB768}"/>
              </a:ext>
            </a:extLst>
          </p:cNvPr>
          <p:cNvSpPr>
            <a:spLocks noGrp="1"/>
          </p:cNvSpPr>
          <p:nvPr>
            <p:ph type="body" sz="half" idx="2"/>
          </p:nvPr>
        </p:nvSpPr>
        <p:spPr>
          <a:xfrm>
            <a:off x="1318755" y="2799184"/>
            <a:ext cx="3932237" cy="30698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1998A4-FD2F-4126-99C5-E2063AE02482}"/>
              </a:ext>
            </a:extLst>
          </p:cNvPr>
          <p:cNvSpPr>
            <a:spLocks noGrp="1"/>
          </p:cNvSpPr>
          <p:nvPr>
            <p:ph type="dt" sz="half" idx="10"/>
          </p:nvPr>
        </p:nvSpPr>
        <p:spPr/>
        <p:txBody>
          <a:bodyPr/>
          <a:lstStyle/>
          <a:p>
            <a:fld id="{3AAE694C-1394-4838-A564-7380835C2E77}" type="datetime2">
              <a:rPr lang="en-US" smtClean="0"/>
              <a:t>Wednesday, December 16, 2020</a:t>
            </a:fld>
            <a:endParaRPr lang="en-US"/>
          </a:p>
        </p:txBody>
      </p:sp>
      <p:sp>
        <p:nvSpPr>
          <p:cNvPr id="6" name="Footer Placeholder 5">
            <a:extLst>
              <a:ext uri="{FF2B5EF4-FFF2-40B4-BE49-F238E27FC236}">
                <a16:creationId xmlns:a16="http://schemas.microsoft.com/office/drawing/2014/main" id="{E96457D3-F808-4DB2-9C9C-B185E71F26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31BC9B-21D1-4D2D-B02E-C887A02CA37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235368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3EC2-2D8C-4E8D-8CC7-9676480146E2}"/>
              </a:ext>
            </a:extLst>
          </p:cNvPr>
          <p:cNvSpPr>
            <a:spLocks noGrp="1"/>
          </p:cNvSpPr>
          <p:nvPr>
            <p:ph type="title"/>
          </p:nvPr>
        </p:nvSpPr>
        <p:spPr>
          <a:xfrm>
            <a:off x="1378966" y="681135"/>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66AF89-5FBD-43DD-958D-A5C608AE2E2C}"/>
              </a:ext>
            </a:extLst>
          </p:cNvPr>
          <p:cNvSpPr>
            <a:spLocks noGrp="1"/>
          </p:cNvSpPr>
          <p:nvPr>
            <p:ph type="pic" idx="1"/>
          </p:nvPr>
        </p:nvSpPr>
        <p:spPr>
          <a:xfrm>
            <a:off x="5834742" y="858417"/>
            <a:ext cx="5520645" cy="50026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770A545-2CE6-48C4-A725-EF68A3F1BFCB}"/>
              </a:ext>
            </a:extLst>
          </p:cNvPr>
          <p:cNvSpPr>
            <a:spLocks noGrp="1"/>
          </p:cNvSpPr>
          <p:nvPr>
            <p:ph type="body" sz="half" idx="2"/>
          </p:nvPr>
        </p:nvSpPr>
        <p:spPr>
          <a:xfrm>
            <a:off x="1378966" y="228133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4466B2-6FE6-4352-BBF9-84BCD946C28B}"/>
              </a:ext>
            </a:extLst>
          </p:cNvPr>
          <p:cNvSpPr>
            <a:spLocks noGrp="1"/>
          </p:cNvSpPr>
          <p:nvPr>
            <p:ph type="dt" sz="half" idx="10"/>
          </p:nvPr>
        </p:nvSpPr>
        <p:spPr/>
        <p:txBody>
          <a:bodyPr/>
          <a:lstStyle/>
          <a:p>
            <a:fld id="{CAB84B19-1A00-4EDB-8425-E1827A377364}" type="datetime2">
              <a:rPr lang="en-US" smtClean="0"/>
              <a:t>Wednesday, December 16, 2020</a:t>
            </a:fld>
            <a:endParaRPr lang="en-US"/>
          </a:p>
        </p:txBody>
      </p:sp>
      <p:sp>
        <p:nvSpPr>
          <p:cNvPr id="6" name="Footer Placeholder 5">
            <a:extLst>
              <a:ext uri="{FF2B5EF4-FFF2-40B4-BE49-F238E27FC236}">
                <a16:creationId xmlns:a16="http://schemas.microsoft.com/office/drawing/2014/main" id="{398991BC-29A5-4182-BD83-9D99D2889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C1C78F-6633-4604-8832-8E9D2DC768BB}"/>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785019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Lst>
          </p:cNvPr>
          <p:cNvSpPr/>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Lst>
          </p:cNvPr>
          <p:cNvSpPr/>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AD478F2F-4F04-4604-9005-BF0CB1142512}"/>
              </a:ext>
            </a:extLst>
          </p:cNvPr>
          <p:cNvSpPr>
            <a:spLocks noGrp="1"/>
          </p:cNvSpPr>
          <p:nvPr>
            <p:ph type="title"/>
          </p:nvPr>
        </p:nvSpPr>
        <p:spPr>
          <a:xfrm>
            <a:off x="1371600" y="361666"/>
            <a:ext cx="9810376" cy="1659404"/>
          </a:xfrm>
          <a:prstGeom prst="rect">
            <a:avLst/>
          </a:prstGeom>
        </p:spPr>
        <p:txBody>
          <a:bodyPr vert="horz" lIns="0" tIns="0" rIns="0" bIns="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B54A17D2-52AF-4B40-80A8-3E0DB855F297}"/>
              </a:ext>
            </a:extLst>
          </p:cNvPr>
          <p:cNvSpPr>
            <a:spLocks noGrp="1"/>
          </p:cNvSpPr>
          <p:nvPr>
            <p:ph type="body" idx="1"/>
          </p:nvPr>
        </p:nvSpPr>
        <p:spPr>
          <a:xfrm>
            <a:off x="1371600" y="2286000"/>
            <a:ext cx="9810376" cy="385781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92E0AA-D5B3-4BCF-BA69-209D9B335A06}"/>
              </a:ext>
            </a:extLst>
          </p:cNvPr>
          <p:cNvSpPr>
            <a:spLocks noGrp="1"/>
          </p:cNvSpPr>
          <p:nvPr>
            <p:ph type="dt" sz="half" idx="2"/>
          </p:nvPr>
        </p:nvSpPr>
        <p:spPr>
          <a:xfrm>
            <a:off x="7910111" y="6409170"/>
            <a:ext cx="3702392" cy="448830"/>
          </a:xfrm>
          <a:prstGeom prst="rect">
            <a:avLst/>
          </a:prstGeom>
        </p:spPr>
        <p:txBody>
          <a:bodyPr vert="horz" lIns="91440" tIns="45720" rIns="91440" bIns="45720" rtlCol="0" anchor="ctr"/>
          <a:lstStyle>
            <a:lvl1pPr algn="r">
              <a:defRPr sz="900" cap="all" spc="300" baseline="0">
                <a:solidFill>
                  <a:schemeClr val="bg1"/>
                </a:solidFill>
              </a:defRPr>
            </a:lvl1pPr>
          </a:lstStyle>
          <a:p>
            <a:fld id="{10076A27-8146-4F75-9851-A83577C6FD8A}" type="datetime2">
              <a:rPr lang="en-US" smtClean="0"/>
              <a:t>Wednesday, December 16, 2020</a:t>
            </a:fld>
            <a:endParaRPr lang="en-US"/>
          </a:p>
        </p:txBody>
      </p:sp>
      <p:sp>
        <p:nvSpPr>
          <p:cNvPr id="5" name="Footer Placeholder 4">
            <a:extLst>
              <a:ext uri="{FF2B5EF4-FFF2-40B4-BE49-F238E27FC236}">
                <a16:creationId xmlns:a16="http://schemas.microsoft.com/office/drawing/2014/main" id="{5F10A637-D86F-4FA1-985D-2D82456511B1}"/>
              </a:ext>
            </a:extLst>
          </p:cNvPr>
          <p:cNvSpPr>
            <a:spLocks noGrp="1"/>
          </p:cNvSpPr>
          <p:nvPr>
            <p:ph type="ftr" sz="quarter" idx="3"/>
          </p:nvPr>
        </p:nvSpPr>
        <p:spPr>
          <a:xfrm rot="5400000">
            <a:off x="-1828801" y="1912217"/>
            <a:ext cx="4114800" cy="457200"/>
          </a:xfrm>
          <a:prstGeom prst="rect">
            <a:avLst/>
          </a:prstGeom>
        </p:spPr>
        <p:txBody>
          <a:bodyPr vert="horz" lIns="91440" tIns="45720" rIns="91440" bIns="45720" rtlCol="0" anchor="ctr"/>
          <a:lstStyle>
            <a:lvl1pPr algn="l">
              <a:defRPr sz="900" b="1">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80F2FA4D-A931-46BA-B767-29A6FD5AAD2A}"/>
              </a:ext>
            </a:extLst>
          </p:cNvPr>
          <p:cNvSpPr>
            <a:spLocks noGrp="1"/>
          </p:cNvSpPr>
          <p:nvPr>
            <p:ph type="sldNum" sz="quarter" idx="4"/>
          </p:nvPr>
        </p:nvSpPr>
        <p:spPr>
          <a:xfrm>
            <a:off x="11669678" y="6408742"/>
            <a:ext cx="438652" cy="448830"/>
          </a:xfrm>
          <a:prstGeom prst="rect">
            <a:avLst/>
          </a:prstGeom>
        </p:spPr>
        <p:txBody>
          <a:bodyPr vert="horz" lIns="91440" tIns="45720" rIns="91440" bIns="45720" rtlCol="0" anchor="ctr"/>
          <a:lstStyle>
            <a:lvl1pPr algn="r">
              <a:defRPr sz="900">
                <a:solidFill>
                  <a:schemeClr val="bg1"/>
                </a:solidFill>
              </a:defRPr>
            </a:lvl1pPr>
          </a:lstStyle>
          <a:p>
            <a:fld id="{B9EAB3BA-07EE-4B64-A177-47C30D775877}" type="slidenum">
              <a:rPr lang="en-US" smtClean="0"/>
              <a:t>‹#›</a:t>
            </a:fld>
            <a:endParaRPr lang="en-US"/>
          </a:p>
        </p:txBody>
      </p:sp>
    </p:spTree>
    <p:extLst>
      <p:ext uri="{BB962C8B-B14F-4D97-AF65-F5344CB8AC3E}">
        <p14:creationId xmlns:p14="http://schemas.microsoft.com/office/powerpoint/2010/main" val="71316975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40" r:id="rId4"/>
    <p:sldLayoutId id="2147483741" r:id="rId5"/>
    <p:sldLayoutId id="2147483746" r:id="rId6"/>
    <p:sldLayoutId id="2147483742" r:id="rId7"/>
    <p:sldLayoutId id="2147483743" r:id="rId8"/>
    <p:sldLayoutId id="2147483744" r:id="rId9"/>
    <p:sldLayoutId id="2147483745" r:id="rId10"/>
    <p:sldLayoutId id="2147483747"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12/16/2020</a:t>
            </a:fld>
            <a:endParaRPr lang="en-US"/>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1755345"/>
      </p:ext>
    </p:extLst>
  </p:cSld>
  <p:clrMap bg1="lt1" tx1="dk1" bg2="lt2" tx2="dk2" accent1="accent1" accent2="accent2" accent3="accent3" accent4="accent4" accent5="accent5" accent6="accent6" hlink="hlink" folHlink="folHlink"/>
  <p:sldLayoutIdLst>
    <p:sldLayoutId id="2147483663" r:id="rId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amar.yuja.com/V/Video?v=1901231&amp;node=7281756&amp;a=716609338&amp;autoplay=1"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luonline.blackboard.com/bbcswebdav/pid-4945802-dt-content-rid-69732130_1/xid-69732130_1"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luonline.blackboard.com/bbcswebdav/pid-4945802-dt-content-rid-69732130_1/xid-69732130_1"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fosi.org/good-digital-parenting/digital-reputation-checklist/"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luonline.blackboard.com/bbcswebdav/pid-4945790-dt-content-rid-69732098_1/xid-69732098_1" TargetMode="External"/><Relationship Id="rId2" Type="http://schemas.openxmlformats.org/officeDocument/2006/relationships/hyperlink" Target="https://www.plagiarismtoday.com/2013/10/07/difference-copyright-infringement-plagiarism/" TargetMode="External"/><Relationship Id="rId1" Type="http://schemas.openxmlformats.org/officeDocument/2006/relationships/slideLayout" Target="../slideLayouts/slideLayout2.xml"/><Relationship Id="rId5" Type="http://schemas.openxmlformats.org/officeDocument/2006/relationships/hyperlink" Target="https://learn-us-east-1-prod-fleet01-xythos.s3.amazonaws.com/5c082f78d4ba4/2595237?response-cache-control=private%2C%20max-age%3D21600&amp;response-content-disposition=inline%3B%20filename%2A%3DUTF-8%27%27Hudson%2520Institute_White%2520Paper%25282%2529.pdf&amp;re" TargetMode="External"/><Relationship Id="rId4" Type="http://schemas.openxmlformats.org/officeDocument/2006/relationships/hyperlink" Target="https://luonline.blackboard.com/bbcswebdav/pid-4945823-dt-content-rid-69732069_1/xid-69732069_1"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youtube.com/watch?v=5b5BDoddOLA" TargetMode="External"/><Relationship Id="rId7" Type="http://schemas.openxmlformats.org/officeDocument/2006/relationships/hyperlink" Target="https://luonline.blackboard.com/bbcswebdav/pid-4945802-dt-content-rid-69732130_1/xid-69732130_1" TargetMode="External"/><Relationship Id="rId2" Type="http://schemas.openxmlformats.org/officeDocument/2006/relationships/hyperlink" Target="https://digitalinfolaw.com/product/fair-use-the-secrets-no-one-tells-you-e-book/" TargetMode="External"/><Relationship Id="rId1" Type="http://schemas.openxmlformats.org/officeDocument/2006/relationships/slideLayout" Target="../slideLayouts/slideLayout2.xml"/><Relationship Id="rId6" Type="http://schemas.openxmlformats.org/officeDocument/2006/relationships/hyperlink" Target="https://www.nolo.com/legal-encyclopedia/fair-use-what-transformative.html" TargetMode="External"/><Relationship Id="rId5" Type="http://schemas.openxmlformats.org/officeDocument/2006/relationships/hyperlink" Target="https://luonline.blackboard.com/bbcswebdav/pid-4945803-dt-content-rid-69732107_1/xid-69732107_1" TargetMode="External"/><Relationship Id="rId4" Type="http://schemas.openxmlformats.org/officeDocument/2006/relationships/hyperlink" Target="http://www.steveclarkprincipal.com/uploads/1/6/5/2/16527520/teaching_the_igeneration.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chemeClr val="accent2"/>
              </a:gs>
              <a:gs pos="100000">
                <a:schemeClr val="accent6">
                  <a:lumMod val="75000"/>
                  <a:alpha val="8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5">
                  <a:alpha val="35000"/>
                </a:schemeClr>
              </a:gs>
              <a:gs pos="100000">
                <a:schemeClr val="accent6">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467BDC7-5852-4455-AF84-78D3C6DA6905}"/>
              </a:ext>
            </a:extLst>
          </p:cNvPr>
          <p:cNvPicPr>
            <a:picLocks noChangeAspect="1"/>
          </p:cNvPicPr>
          <p:nvPr/>
        </p:nvPicPr>
        <p:blipFill rotWithShape="1">
          <a:blip r:embed="rId2"/>
          <a:srcRect t="9406" r="-10" b="6324"/>
          <a:stretch/>
        </p:blipFill>
        <p:spPr>
          <a:xfrm>
            <a:off x="4038599" y="10"/>
            <a:ext cx="8160026" cy="6875809"/>
          </a:xfrm>
          <a:prstGeom prst="rect">
            <a:avLst/>
          </a:prstGeom>
        </p:spPr>
      </p:pic>
      <p:sp>
        <p:nvSpPr>
          <p:cNvPr id="15" name="Freeform: Shape 14">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4360089" y="1570161"/>
            <a:ext cx="6168176" cy="3531403"/>
          </a:xfrm>
        </p:spPr>
        <p:txBody>
          <a:bodyPr anchor="t">
            <a:normAutofit/>
          </a:bodyPr>
          <a:lstStyle/>
          <a:p>
            <a:pPr algn="r"/>
            <a:r>
              <a:rPr lang="en-US" sz="3200"/>
              <a:t>Digital citizenship</a:t>
            </a:r>
          </a:p>
        </p:txBody>
      </p:sp>
      <p:sp>
        <p:nvSpPr>
          <p:cNvPr id="3" name="Subtitle 2"/>
          <p:cNvSpPr>
            <a:spLocks noGrp="1"/>
          </p:cNvSpPr>
          <p:nvPr>
            <p:ph type="subTitle" idx="1"/>
          </p:nvPr>
        </p:nvSpPr>
        <p:spPr>
          <a:xfrm>
            <a:off x="642026" y="525970"/>
            <a:ext cx="2937753" cy="1600225"/>
          </a:xfrm>
        </p:spPr>
        <p:txBody>
          <a:bodyPr anchor="b">
            <a:normAutofit/>
          </a:bodyPr>
          <a:lstStyle/>
          <a:p>
            <a:pPr algn="r"/>
            <a:r>
              <a:rPr lang="en-US" sz="1200">
                <a:solidFill>
                  <a:schemeClr val="bg1"/>
                </a:solidFill>
              </a:rPr>
              <a:t>Jessica </a:t>
            </a:r>
            <a:r>
              <a:rPr lang="en-US" sz="1200" err="1">
                <a:solidFill>
                  <a:schemeClr val="bg1"/>
                </a:solidFill>
              </a:rPr>
              <a:t>casillas</a:t>
            </a:r>
          </a:p>
        </p:txBody>
      </p:sp>
      <p:sp>
        <p:nvSpPr>
          <p:cNvPr id="5" name="TextBox 4">
            <a:extLst>
              <a:ext uri="{FF2B5EF4-FFF2-40B4-BE49-F238E27FC236}">
                <a16:creationId xmlns:a16="http://schemas.microsoft.com/office/drawing/2014/main" id="{3B0E2C0F-50E9-4E25-B109-7DF4B08C376D}"/>
              </a:ext>
            </a:extLst>
          </p:cNvPr>
          <p:cNvSpPr txBox="1"/>
          <p:nvPr/>
        </p:nvSpPr>
        <p:spPr>
          <a:xfrm>
            <a:off x="4724400" y="3200400"/>
            <a:ext cx="676556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hlinkClick r:id="rId3"/>
              </a:rPr>
              <a:t>See Digital Citizenship Video Link</a:t>
            </a:r>
            <a:endParaRPr lang="en-US" sz="4800"/>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E3A6E-B064-4D95-AD2F-EDDA64647336}"/>
              </a:ext>
            </a:extLst>
          </p:cNvPr>
          <p:cNvSpPr>
            <a:spLocks noGrp="1"/>
          </p:cNvSpPr>
          <p:nvPr>
            <p:ph type="title"/>
          </p:nvPr>
        </p:nvSpPr>
        <p:spPr/>
        <p:txBody>
          <a:bodyPr/>
          <a:lstStyle/>
          <a:p>
            <a:r>
              <a:rPr lang="en-US"/>
              <a:t>DIGITAL ACCESS</a:t>
            </a:r>
          </a:p>
        </p:txBody>
      </p:sp>
      <p:sp>
        <p:nvSpPr>
          <p:cNvPr id="3" name="Content Placeholder 2">
            <a:extLst>
              <a:ext uri="{FF2B5EF4-FFF2-40B4-BE49-F238E27FC236}">
                <a16:creationId xmlns:a16="http://schemas.microsoft.com/office/drawing/2014/main" id="{7D4C4DC3-FD2A-4F42-8CEB-E32244AF44DF}"/>
              </a:ext>
            </a:extLst>
          </p:cNvPr>
          <p:cNvSpPr>
            <a:spLocks noGrp="1"/>
          </p:cNvSpPr>
          <p:nvPr>
            <p:ph idx="1"/>
          </p:nvPr>
        </p:nvSpPr>
        <p:spPr/>
        <p:txBody>
          <a:bodyPr vert="horz" lIns="0" tIns="0" rIns="0" bIns="0" rtlCol="0" anchor="t">
            <a:normAutofit/>
          </a:bodyPr>
          <a:lstStyle/>
          <a:p>
            <a:pPr marL="0" indent="0">
              <a:buNone/>
            </a:pPr>
            <a:r>
              <a:rPr lang="en-US"/>
              <a:t>Can your students participate at any level if they choose to?</a:t>
            </a:r>
          </a:p>
          <a:p>
            <a:pPr marL="0" indent="0">
              <a:buNone/>
            </a:pPr>
            <a:r>
              <a:rPr lang="en-US"/>
              <a:t>Not every student has access to technology, even though devices were offered. During virtual learning not all students had a device. Most of them were working off their phones. We must consider that our students our sharing a device with others. It is unfair to make students accountable for using technology they may not have. </a:t>
            </a:r>
          </a:p>
          <a:p>
            <a:pPr marL="0" indent="0">
              <a:buNone/>
            </a:pPr>
            <a:endParaRPr lang="en-US"/>
          </a:p>
          <a:p>
            <a:pPr marL="0" indent="0">
              <a:buNone/>
            </a:pPr>
            <a:endParaRPr lang="en-US"/>
          </a:p>
          <a:p>
            <a:pPr marL="0" indent="0">
              <a:buNone/>
            </a:pPr>
            <a:endParaRPr lang="en-US"/>
          </a:p>
        </p:txBody>
      </p:sp>
      <p:sp>
        <p:nvSpPr>
          <p:cNvPr id="5" name="TextBox 4">
            <a:extLst>
              <a:ext uri="{FF2B5EF4-FFF2-40B4-BE49-F238E27FC236}">
                <a16:creationId xmlns:a16="http://schemas.microsoft.com/office/drawing/2014/main" id="{312577EF-4805-4C07-8754-FC6A56621E76}"/>
              </a:ext>
            </a:extLst>
          </p:cNvPr>
          <p:cNvSpPr txBox="1"/>
          <p:nvPr/>
        </p:nvSpPr>
        <p:spPr>
          <a:xfrm>
            <a:off x="9454551" y="634904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(Ribble, 2015)</a:t>
            </a:r>
          </a:p>
        </p:txBody>
      </p:sp>
    </p:spTree>
    <p:extLst>
      <p:ext uri="{BB962C8B-B14F-4D97-AF65-F5344CB8AC3E}">
        <p14:creationId xmlns:p14="http://schemas.microsoft.com/office/powerpoint/2010/main" val="2140033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AB840-4349-43D1-8E6C-9BF9E96D9B87}"/>
              </a:ext>
            </a:extLst>
          </p:cNvPr>
          <p:cNvSpPr>
            <a:spLocks noGrp="1"/>
          </p:cNvSpPr>
          <p:nvPr>
            <p:ph type="title"/>
          </p:nvPr>
        </p:nvSpPr>
        <p:spPr/>
        <p:txBody>
          <a:bodyPr/>
          <a:lstStyle/>
          <a:p>
            <a:r>
              <a:rPr lang="en-US"/>
              <a:t>Recommendations to better access</a:t>
            </a:r>
          </a:p>
        </p:txBody>
      </p:sp>
      <p:sp>
        <p:nvSpPr>
          <p:cNvPr id="3" name="Content Placeholder 2">
            <a:extLst>
              <a:ext uri="{FF2B5EF4-FFF2-40B4-BE49-F238E27FC236}">
                <a16:creationId xmlns:a16="http://schemas.microsoft.com/office/drawing/2014/main" id="{C26D708A-3D27-4A83-9FB9-0A5A588897D1}"/>
              </a:ext>
            </a:extLst>
          </p:cNvPr>
          <p:cNvSpPr>
            <a:spLocks noGrp="1"/>
          </p:cNvSpPr>
          <p:nvPr>
            <p:ph idx="1"/>
          </p:nvPr>
        </p:nvSpPr>
        <p:spPr/>
        <p:txBody>
          <a:bodyPr vert="horz" lIns="0" tIns="0" rIns="0" bIns="0" rtlCol="0" anchor="t">
            <a:normAutofit/>
          </a:bodyPr>
          <a:lstStyle/>
          <a:p>
            <a:pPr marL="0" indent="0">
              <a:buNone/>
            </a:pPr>
            <a:r>
              <a:rPr lang="en-US">
                <a:ea typeface="+mn-lt"/>
                <a:cs typeface="+mn-lt"/>
              </a:rPr>
              <a:t>What can we do to help our students gain access to technology?</a:t>
            </a:r>
          </a:p>
          <a:p>
            <a:r>
              <a:rPr lang="en-US">
                <a:ea typeface="+mn-lt"/>
                <a:cs typeface="+mn-lt"/>
              </a:rPr>
              <a:t>Surveys- Provide a survey that asks if students have devices, internet, electricity and be mindful of the demographics. </a:t>
            </a:r>
          </a:p>
          <a:p>
            <a:r>
              <a:rPr lang="en-US">
                <a:ea typeface="+mn-lt"/>
                <a:cs typeface="+mn-lt"/>
              </a:rPr>
              <a:t>Distribution- Encourage students to obtain a district device, because not all students will pick up devices that are offered</a:t>
            </a:r>
            <a:endParaRPr lang="en-US"/>
          </a:p>
          <a:p>
            <a:r>
              <a:rPr lang="en-US">
                <a:ea typeface="+mn-lt"/>
                <a:cs typeface="+mn-lt"/>
              </a:rPr>
              <a:t>Disabilities- Make sure that students with disabilities have the resources or know what functions can help them. </a:t>
            </a:r>
            <a:endParaRPr lang="en-US"/>
          </a:p>
        </p:txBody>
      </p:sp>
      <p:sp>
        <p:nvSpPr>
          <p:cNvPr id="5" name="TextBox 4">
            <a:extLst>
              <a:ext uri="{FF2B5EF4-FFF2-40B4-BE49-F238E27FC236}">
                <a16:creationId xmlns:a16="http://schemas.microsoft.com/office/drawing/2014/main" id="{FEB84503-BEE3-42D4-B004-39A6FE937E27}"/>
              </a:ext>
            </a:extLst>
          </p:cNvPr>
          <p:cNvSpPr txBox="1"/>
          <p:nvPr/>
        </p:nvSpPr>
        <p:spPr>
          <a:xfrm>
            <a:off x="9368287" y="637779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(Ribble, 2015)</a:t>
            </a:r>
          </a:p>
        </p:txBody>
      </p:sp>
    </p:spTree>
    <p:extLst>
      <p:ext uri="{BB962C8B-B14F-4D97-AF65-F5344CB8AC3E}">
        <p14:creationId xmlns:p14="http://schemas.microsoft.com/office/powerpoint/2010/main" val="2991683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A7251-E9D2-439A-AB6E-C42A234089DA}"/>
              </a:ext>
            </a:extLst>
          </p:cNvPr>
          <p:cNvSpPr>
            <a:spLocks noGrp="1"/>
          </p:cNvSpPr>
          <p:nvPr>
            <p:ph type="title"/>
          </p:nvPr>
        </p:nvSpPr>
        <p:spPr/>
        <p:txBody>
          <a:bodyPr/>
          <a:lstStyle/>
          <a:p>
            <a:r>
              <a:rPr lang="en-US"/>
              <a:t>Ideal digital access</a:t>
            </a:r>
          </a:p>
        </p:txBody>
      </p:sp>
      <p:sp>
        <p:nvSpPr>
          <p:cNvPr id="3" name="Content Placeholder 2">
            <a:extLst>
              <a:ext uri="{FF2B5EF4-FFF2-40B4-BE49-F238E27FC236}">
                <a16:creationId xmlns:a16="http://schemas.microsoft.com/office/drawing/2014/main" id="{4AFE3836-4FB8-4F45-B5B1-350C9CB46884}"/>
              </a:ext>
            </a:extLst>
          </p:cNvPr>
          <p:cNvSpPr>
            <a:spLocks noGrp="1"/>
          </p:cNvSpPr>
          <p:nvPr>
            <p:ph idx="1"/>
          </p:nvPr>
        </p:nvSpPr>
        <p:spPr/>
        <p:txBody>
          <a:bodyPr vert="horz" lIns="0" tIns="0" rIns="0" bIns="0" rtlCol="0" anchor="t">
            <a:normAutofit/>
          </a:bodyPr>
          <a:lstStyle/>
          <a:p>
            <a:r>
              <a:rPr lang="en-US"/>
              <a:t>IDEAL- Students who did not have access to technology were given paper packets by mail until they were able to acquire full use of their devices. Teachers take time to ensure student log in information works, as well as getting their Google drives running. </a:t>
            </a:r>
          </a:p>
          <a:p>
            <a:endParaRPr lang="en-US"/>
          </a:p>
        </p:txBody>
      </p:sp>
      <p:sp>
        <p:nvSpPr>
          <p:cNvPr id="5" name="TextBox 4">
            <a:extLst>
              <a:ext uri="{FF2B5EF4-FFF2-40B4-BE49-F238E27FC236}">
                <a16:creationId xmlns:a16="http://schemas.microsoft.com/office/drawing/2014/main" id="{F61E5C33-DDFA-4877-9B4B-162AA82E1DDB}"/>
              </a:ext>
            </a:extLst>
          </p:cNvPr>
          <p:cNvSpPr txBox="1"/>
          <p:nvPr/>
        </p:nvSpPr>
        <p:spPr>
          <a:xfrm>
            <a:off x="9598324" y="634904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(Ribble, 2015)</a:t>
            </a:r>
          </a:p>
        </p:txBody>
      </p:sp>
    </p:spTree>
    <p:extLst>
      <p:ext uri="{BB962C8B-B14F-4D97-AF65-F5344CB8AC3E}">
        <p14:creationId xmlns:p14="http://schemas.microsoft.com/office/powerpoint/2010/main" val="889828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C0248-36EA-4DF0-9AF7-C8645FEFDDDB}"/>
              </a:ext>
            </a:extLst>
          </p:cNvPr>
          <p:cNvSpPr>
            <a:spLocks noGrp="1"/>
          </p:cNvSpPr>
          <p:nvPr>
            <p:ph type="title"/>
          </p:nvPr>
        </p:nvSpPr>
        <p:spPr/>
        <p:txBody>
          <a:bodyPr/>
          <a:lstStyle/>
          <a:p>
            <a:r>
              <a:rPr lang="en-US"/>
              <a:t>Digital law</a:t>
            </a:r>
          </a:p>
        </p:txBody>
      </p:sp>
      <p:sp>
        <p:nvSpPr>
          <p:cNvPr id="3" name="Content Placeholder 2">
            <a:extLst>
              <a:ext uri="{FF2B5EF4-FFF2-40B4-BE49-F238E27FC236}">
                <a16:creationId xmlns:a16="http://schemas.microsoft.com/office/drawing/2014/main" id="{6AFE1988-9612-43F4-981A-A1A5D7AAC530}"/>
              </a:ext>
            </a:extLst>
          </p:cNvPr>
          <p:cNvSpPr>
            <a:spLocks noGrp="1"/>
          </p:cNvSpPr>
          <p:nvPr>
            <p:ph idx="1"/>
          </p:nvPr>
        </p:nvSpPr>
        <p:spPr/>
        <p:txBody>
          <a:bodyPr vert="horz" lIns="0" tIns="0" rIns="0" bIns="0" rtlCol="0" anchor="t">
            <a:normAutofit/>
          </a:bodyPr>
          <a:lstStyle/>
          <a:p>
            <a:r>
              <a:rPr lang="en-US"/>
              <a:t>Are students following laws and are they aware the rules and laws that protect their community while using technology?</a:t>
            </a:r>
          </a:p>
          <a:p>
            <a:r>
              <a:rPr lang="en-US"/>
              <a:t>When students have rights to use technology, there will be laws to protect them.  </a:t>
            </a:r>
          </a:p>
          <a:p>
            <a:r>
              <a:rPr lang="en-US"/>
              <a:t>It is easy to share files or use information from sources on the internet, but students do not always understand if it is allowed or if they need to give credit to creator.</a:t>
            </a:r>
          </a:p>
          <a:p>
            <a:endParaRPr lang="en-US"/>
          </a:p>
        </p:txBody>
      </p:sp>
      <p:sp>
        <p:nvSpPr>
          <p:cNvPr id="5" name="TextBox 4">
            <a:extLst>
              <a:ext uri="{FF2B5EF4-FFF2-40B4-BE49-F238E27FC236}">
                <a16:creationId xmlns:a16="http://schemas.microsoft.com/office/drawing/2014/main" id="{E5706279-EAEB-43CD-9894-F5BBD42FDFA4}"/>
              </a:ext>
            </a:extLst>
          </p:cNvPr>
          <p:cNvSpPr txBox="1"/>
          <p:nvPr/>
        </p:nvSpPr>
        <p:spPr>
          <a:xfrm>
            <a:off x="9727720" y="636341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(Ribble, 2015)</a:t>
            </a:r>
          </a:p>
        </p:txBody>
      </p:sp>
    </p:spTree>
    <p:extLst>
      <p:ext uri="{BB962C8B-B14F-4D97-AF65-F5344CB8AC3E}">
        <p14:creationId xmlns:p14="http://schemas.microsoft.com/office/powerpoint/2010/main" val="670210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245BD-23BD-457E-857F-EB7DA4B9E52D}"/>
              </a:ext>
            </a:extLst>
          </p:cNvPr>
          <p:cNvSpPr>
            <a:spLocks noGrp="1"/>
          </p:cNvSpPr>
          <p:nvPr>
            <p:ph type="title"/>
          </p:nvPr>
        </p:nvSpPr>
        <p:spPr/>
        <p:txBody>
          <a:bodyPr/>
          <a:lstStyle/>
          <a:p>
            <a:r>
              <a:rPr lang="en-US"/>
              <a:t>Sexting issue &amp; recommendations</a:t>
            </a:r>
          </a:p>
        </p:txBody>
      </p:sp>
      <p:sp>
        <p:nvSpPr>
          <p:cNvPr id="3" name="Content Placeholder 2">
            <a:extLst>
              <a:ext uri="{FF2B5EF4-FFF2-40B4-BE49-F238E27FC236}">
                <a16:creationId xmlns:a16="http://schemas.microsoft.com/office/drawing/2014/main" id="{A5B2A5C6-4C74-4856-A7E7-E5C92CBC6C1C}"/>
              </a:ext>
            </a:extLst>
          </p:cNvPr>
          <p:cNvSpPr>
            <a:spLocks noGrp="1"/>
          </p:cNvSpPr>
          <p:nvPr>
            <p:ph idx="1"/>
          </p:nvPr>
        </p:nvSpPr>
        <p:spPr/>
        <p:txBody>
          <a:bodyPr vert="horz" lIns="0" tIns="0" rIns="0" bIns="0" rtlCol="0" anchor="t">
            <a:normAutofit/>
          </a:bodyPr>
          <a:lstStyle/>
          <a:p>
            <a:r>
              <a:rPr lang="en-US"/>
              <a:t>Sexting- This is when students share explicit media to others. Explicit materials shared of students under the age of 16 is considered child pornography and anyone in possession of it can be arrested. </a:t>
            </a:r>
          </a:p>
          <a:p>
            <a:r>
              <a:rPr lang="en-US"/>
              <a:t>Show a video of students whose lives were affected by sexting and create a discussion on how this could be prevented. Encourage students to report when others are sharing explicit media.  Have students research the laws and consequences for breaking them. </a:t>
            </a:r>
          </a:p>
          <a:p>
            <a:pPr marL="0" indent="0">
              <a:buNone/>
            </a:pPr>
            <a:endParaRPr lang="en-US"/>
          </a:p>
          <a:p>
            <a:pPr marL="0" indent="0">
              <a:buNone/>
            </a:pPr>
            <a:endParaRPr lang="en-US"/>
          </a:p>
        </p:txBody>
      </p:sp>
    </p:spTree>
    <p:extLst>
      <p:ext uri="{BB962C8B-B14F-4D97-AF65-F5344CB8AC3E}">
        <p14:creationId xmlns:p14="http://schemas.microsoft.com/office/powerpoint/2010/main" val="659187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245BD-23BD-457E-857F-EB7DA4B9E52D}"/>
              </a:ext>
            </a:extLst>
          </p:cNvPr>
          <p:cNvSpPr>
            <a:spLocks noGrp="1"/>
          </p:cNvSpPr>
          <p:nvPr>
            <p:ph type="title"/>
          </p:nvPr>
        </p:nvSpPr>
        <p:spPr/>
        <p:txBody>
          <a:bodyPr/>
          <a:lstStyle/>
          <a:p>
            <a:r>
              <a:rPr lang="en-US"/>
              <a:t>Copyright</a:t>
            </a:r>
          </a:p>
        </p:txBody>
      </p:sp>
      <p:sp>
        <p:nvSpPr>
          <p:cNvPr id="3" name="Content Placeholder 2">
            <a:extLst>
              <a:ext uri="{FF2B5EF4-FFF2-40B4-BE49-F238E27FC236}">
                <a16:creationId xmlns:a16="http://schemas.microsoft.com/office/drawing/2014/main" id="{A5B2A5C6-4C74-4856-A7E7-E5C92CBC6C1C}"/>
              </a:ext>
            </a:extLst>
          </p:cNvPr>
          <p:cNvSpPr>
            <a:spLocks noGrp="1"/>
          </p:cNvSpPr>
          <p:nvPr>
            <p:ph idx="1"/>
          </p:nvPr>
        </p:nvSpPr>
        <p:spPr/>
        <p:txBody>
          <a:bodyPr vert="horz" lIns="0" tIns="0" rIns="0" bIns="0" rtlCol="0" anchor="t">
            <a:normAutofit fontScale="92500" lnSpcReduction="20000"/>
          </a:bodyPr>
          <a:lstStyle/>
          <a:p>
            <a:r>
              <a:rPr lang="en-US"/>
              <a:t>Copyright laws- This is when students download music or other media that should be purchased through file sharing. </a:t>
            </a:r>
          </a:p>
          <a:p>
            <a:r>
              <a:rPr lang="en-US" b="1">
                <a:ea typeface="+mn-lt"/>
                <a:cs typeface="+mn-lt"/>
              </a:rPr>
              <a:t>According to Bailey (2013), copyright infringement is to break with the terms of the law that protects the actual owner of the copyright, who is the creator.  </a:t>
            </a:r>
            <a:endParaRPr lang="en-US">
              <a:ea typeface="+mn-lt"/>
              <a:cs typeface="+mn-lt"/>
            </a:endParaRPr>
          </a:p>
          <a:p>
            <a:r>
              <a:rPr lang="en-US" b="1">
                <a:ea typeface="+mn-lt"/>
                <a:cs typeface="+mn-lt"/>
              </a:rPr>
              <a:t>Plagiarism is when a person takes someone else's work and presents it as their own (Bailey, 2013).  </a:t>
            </a:r>
            <a:endParaRPr lang="en-US">
              <a:ea typeface="+mn-lt"/>
              <a:cs typeface="+mn-lt"/>
            </a:endParaRPr>
          </a:p>
          <a:p>
            <a:r>
              <a:rPr lang="en-US" b="1">
                <a:ea typeface="+mn-lt"/>
                <a:cs typeface="+mn-lt"/>
              </a:rPr>
              <a:t>Attribution is like giving credit for copyrighted work.  Not giving attribution to a person's content, can be both plagiarism and copyright infringement.  </a:t>
            </a:r>
            <a:endParaRPr lang="en-US">
              <a:ea typeface="+mn-lt"/>
              <a:cs typeface="+mn-lt"/>
            </a:endParaRPr>
          </a:p>
          <a:p>
            <a:r>
              <a:rPr lang="en-US" b="1">
                <a:ea typeface="+mn-lt"/>
                <a:cs typeface="+mn-lt"/>
              </a:rPr>
              <a:t>  To determine if plagiarism or copyright infrignement has taken place, the owner of the content must be determined.</a:t>
            </a:r>
          </a:p>
          <a:p>
            <a:endParaRPr lang="en-US"/>
          </a:p>
          <a:p>
            <a:endParaRPr lang="en-US"/>
          </a:p>
          <a:p>
            <a:pPr marL="0" indent="0">
              <a:buNone/>
            </a:pPr>
            <a:endParaRPr lang="en-US"/>
          </a:p>
        </p:txBody>
      </p:sp>
      <p:sp>
        <p:nvSpPr>
          <p:cNvPr id="5" name="TextBox 4">
            <a:extLst>
              <a:ext uri="{FF2B5EF4-FFF2-40B4-BE49-F238E27FC236}">
                <a16:creationId xmlns:a16="http://schemas.microsoft.com/office/drawing/2014/main" id="{13D705D9-EF74-411D-A621-68B138AC9F4B}"/>
              </a:ext>
            </a:extLst>
          </p:cNvPr>
          <p:cNvSpPr txBox="1"/>
          <p:nvPr/>
        </p:nvSpPr>
        <p:spPr>
          <a:xfrm>
            <a:off x="9238890" y="637779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(Ribble, 2015)</a:t>
            </a:r>
          </a:p>
        </p:txBody>
      </p:sp>
    </p:spTree>
    <p:extLst>
      <p:ext uri="{BB962C8B-B14F-4D97-AF65-F5344CB8AC3E}">
        <p14:creationId xmlns:p14="http://schemas.microsoft.com/office/powerpoint/2010/main" val="4254156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B0BA7-BF14-4FAF-875B-6D8640FD2F0D}"/>
              </a:ext>
            </a:extLst>
          </p:cNvPr>
          <p:cNvSpPr>
            <a:spLocks noGrp="1"/>
          </p:cNvSpPr>
          <p:nvPr>
            <p:ph type="title"/>
          </p:nvPr>
        </p:nvSpPr>
        <p:spPr/>
        <p:txBody>
          <a:bodyPr/>
          <a:lstStyle/>
          <a:p>
            <a:r>
              <a:rPr lang="en-US"/>
              <a:t>Recommendations</a:t>
            </a:r>
          </a:p>
        </p:txBody>
      </p:sp>
      <p:sp>
        <p:nvSpPr>
          <p:cNvPr id="3" name="Content Placeholder 2">
            <a:extLst>
              <a:ext uri="{FF2B5EF4-FFF2-40B4-BE49-F238E27FC236}">
                <a16:creationId xmlns:a16="http://schemas.microsoft.com/office/drawing/2014/main" id="{94C966C3-66DB-4406-9D29-7186F55D07D3}"/>
              </a:ext>
            </a:extLst>
          </p:cNvPr>
          <p:cNvSpPr>
            <a:spLocks noGrp="1"/>
          </p:cNvSpPr>
          <p:nvPr>
            <p:ph idx="1"/>
          </p:nvPr>
        </p:nvSpPr>
        <p:spPr/>
        <p:txBody>
          <a:bodyPr vert="horz" lIns="0" tIns="0" rIns="0" bIns="0" rtlCol="0" anchor="t">
            <a:normAutofit fontScale="92500" lnSpcReduction="10000"/>
          </a:bodyPr>
          <a:lstStyle/>
          <a:p>
            <a:endParaRPr lang="en-US" b="1"/>
          </a:p>
          <a:p>
            <a:r>
              <a:rPr lang="en-US">
                <a:ea typeface="+mn-lt"/>
                <a:cs typeface="+mn-lt"/>
              </a:rPr>
              <a:t> Teach students how to determine if the use of the work is fair use one must consider the purpose, the nature, the around, and the effect on the market (McCord, 2014).</a:t>
            </a:r>
          </a:p>
          <a:p>
            <a:r>
              <a:rPr lang="en-US">
                <a:ea typeface="+mn-lt"/>
                <a:cs typeface="+mn-lt"/>
              </a:rPr>
              <a:t>Students should be taught to site their sources and to be aware of what content is copyrighted and what is not. </a:t>
            </a:r>
          </a:p>
          <a:p>
            <a:r>
              <a:rPr lang="en-US">
                <a:ea typeface="+mn-lt"/>
                <a:cs typeface="+mn-lt"/>
              </a:rPr>
              <a:t>Create a lesson where students list the ways students have shared or downloaded copyrighted material. Have the students research the law and consequences for violating this. Inform students that these materials should be purchased.</a:t>
            </a:r>
            <a:endParaRPr lang="en-US"/>
          </a:p>
          <a:p>
            <a:endParaRPr lang="en-US"/>
          </a:p>
          <a:p>
            <a:endParaRPr lang="en-US"/>
          </a:p>
        </p:txBody>
      </p:sp>
    </p:spTree>
    <p:extLst>
      <p:ext uri="{BB962C8B-B14F-4D97-AF65-F5344CB8AC3E}">
        <p14:creationId xmlns:p14="http://schemas.microsoft.com/office/powerpoint/2010/main" val="1857340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BBBDC-1B09-4075-B814-971A5780FDE5}"/>
              </a:ext>
            </a:extLst>
          </p:cNvPr>
          <p:cNvSpPr>
            <a:spLocks noGrp="1"/>
          </p:cNvSpPr>
          <p:nvPr>
            <p:ph type="title"/>
          </p:nvPr>
        </p:nvSpPr>
        <p:spPr>
          <a:xfrm>
            <a:off x="1253359" y="320114"/>
            <a:ext cx="10240903" cy="1233488"/>
          </a:xfrm>
        </p:spPr>
        <p:txBody>
          <a:bodyPr/>
          <a:lstStyle/>
          <a:p>
            <a:r>
              <a:rPr lang="en-US"/>
              <a:t>Copyright as a teaching opportunity</a:t>
            </a:r>
          </a:p>
        </p:txBody>
      </p:sp>
      <p:sp>
        <p:nvSpPr>
          <p:cNvPr id="3" name="Content Placeholder 2">
            <a:extLst>
              <a:ext uri="{FF2B5EF4-FFF2-40B4-BE49-F238E27FC236}">
                <a16:creationId xmlns:a16="http://schemas.microsoft.com/office/drawing/2014/main" id="{76ED9952-7072-415D-BAFC-EBD4820A6121}"/>
              </a:ext>
            </a:extLst>
          </p:cNvPr>
          <p:cNvSpPr>
            <a:spLocks noGrp="1"/>
          </p:cNvSpPr>
          <p:nvPr>
            <p:ph idx="1"/>
          </p:nvPr>
        </p:nvSpPr>
        <p:spPr/>
        <p:txBody>
          <a:bodyPr vert="horz" lIns="0" tIns="0" rIns="0" bIns="0" rtlCol="0" anchor="t">
            <a:normAutofit/>
          </a:bodyPr>
          <a:lstStyle/>
          <a:p>
            <a:r>
              <a:rPr lang="en-US" sz="2600">
                <a:ea typeface="+mn-lt"/>
                <a:cs typeface="+mn-lt"/>
              </a:rPr>
              <a:t> Abiding by copyright laws forces us protect the author's work and forces us to think critically, enhancing learning in the process. </a:t>
            </a:r>
            <a:endParaRPr lang="en-US" sz="2600"/>
          </a:p>
          <a:p>
            <a:r>
              <a:rPr lang="en-US">
                <a:ea typeface="+mn-lt"/>
                <a:cs typeface="+mn-lt"/>
              </a:rPr>
              <a:t>For example, if students are asked to apply what they learned from 2 sources to provide an explanation for how photosynthesis is taking place in a plant they planted in an experiment, then they will decide how to use it and decide how to cite it. </a:t>
            </a:r>
            <a:endParaRPr lang="en-US"/>
          </a:p>
          <a:p>
            <a:endParaRPr lang="en-US"/>
          </a:p>
        </p:txBody>
      </p:sp>
      <p:sp>
        <p:nvSpPr>
          <p:cNvPr id="5" name="TextBox 4">
            <a:extLst>
              <a:ext uri="{FF2B5EF4-FFF2-40B4-BE49-F238E27FC236}">
                <a16:creationId xmlns:a16="http://schemas.microsoft.com/office/drawing/2014/main" id="{4D52A399-C321-46DE-BBA1-C96248C488F2}"/>
              </a:ext>
            </a:extLst>
          </p:cNvPr>
          <p:cNvSpPr txBox="1"/>
          <p:nvPr/>
        </p:nvSpPr>
        <p:spPr>
          <a:xfrm>
            <a:off x="8893834" y="634904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(Ribble, 2015)</a:t>
            </a:r>
          </a:p>
        </p:txBody>
      </p:sp>
    </p:spTree>
    <p:extLst>
      <p:ext uri="{BB962C8B-B14F-4D97-AF65-F5344CB8AC3E}">
        <p14:creationId xmlns:p14="http://schemas.microsoft.com/office/powerpoint/2010/main" val="1054424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1E7C8-7BF3-4361-8C3B-A509A376D403}"/>
              </a:ext>
            </a:extLst>
          </p:cNvPr>
          <p:cNvSpPr>
            <a:spLocks noGrp="1"/>
          </p:cNvSpPr>
          <p:nvPr>
            <p:ph type="title"/>
          </p:nvPr>
        </p:nvSpPr>
        <p:spPr>
          <a:xfrm>
            <a:off x="57807" y="793080"/>
            <a:ext cx="12132764" cy="1233488"/>
          </a:xfrm>
        </p:spPr>
        <p:txBody>
          <a:bodyPr>
            <a:noAutofit/>
          </a:bodyPr>
          <a:lstStyle/>
          <a:p>
            <a:r>
              <a:rPr lang="en-US" sz="6600"/>
              <a:t>Educate  Yourself and OTHERS</a:t>
            </a:r>
          </a:p>
        </p:txBody>
      </p:sp>
      <p:sp>
        <p:nvSpPr>
          <p:cNvPr id="3" name="Content Placeholder 2">
            <a:extLst>
              <a:ext uri="{FF2B5EF4-FFF2-40B4-BE49-F238E27FC236}">
                <a16:creationId xmlns:a16="http://schemas.microsoft.com/office/drawing/2014/main" id="{25568420-B403-4857-8C3B-E976E273DDD9}"/>
              </a:ext>
            </a:extLst>
          </p:cNvPr>
          <p:cNvSpPr>
            <a:spLocks noGrp="1"/>
          </p:cNvSpPr>
          <p:nvPr>
            <p:ph idx="1"/>
          </p:nvPr>
        </p:nvSpPr>
        <p:spPr>
          <a:xfrm>
            <a:off x="1292772" y="2443387"/>
            <a:ext cx="10240903" cy="3956179"/>
          </a:xfrm>
        </p:spPr>
        <p:txBody>
          <a:bodyPr vert="horz" lIns="0" tIns="0" rIns="0" bIns="0" rtlCol="0" anchor="t">
            <a:normAutofit/>
          </a:bodyPr>
          <a:lstStyle/>
          <a:p>
            <a:r>
              <a:rPr lang="en-US" i="1"/>
              <a:t>Literacy, Communication, and Commerce</a:t>
            </a:r>
          </a:p>
          <a:p>
            <a:endParaRPr lang="en-US"/>
          </a:p>
          <a:p>
            <a:r>
              <a:rPr lang="en-US"/>
              <a:t>Our students may not be completely computer literate. Computer literacy includes being able to understand all of the computer's functions (I.e. firewalls, privacy settings, and updates). Education in technology requires knowledge about the device and software, knowing what appropriate communication looks like, and how to safely make onine purchases. </a:t>
            </a:r>
          </a:p>
        </p:txBody>
      </p:sp>
      <p:sp>
        <p:nvSpPr>
          <p:cNvPr id="5" name="TextBox 4">
            <a:extLst>
              <a:ext uri="{FF2B5EF4-FFF2-40B4-BE49-F238E27FC236}">
                <a16:creationId xmlns:a16="http://schemas.microsoft.com/office/drawing/2014/main" id="{D9BD04BA-77D4-46DC-AD05-1E801D5B2C2E}"/>
              </a:ext>
            </a:extLst>
          </p:cNvPr>
          <p:cNvSpPr txBox="1"/>
          <p:nvPr/>
        </p:nvSpPr>
        <p:spPr>
          <a:xfrm>
            <a:off x="9238890" y="639217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(Ribble, 2015)</a:t>
            </a:r>
          </a:p>
        </p:txBody>
      </p:sp>
    </p:spTree>
    <p:extLst>
      <p:ext uri="{BB962C8B-B14F-4D97-AF65-F5344CB8AC3E}">
        <p14:creationId xmlns:p14="http://schemas.microsoft.com/office/powerpoint/2010/main" val="2151896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59277-C783-4C0C-A109-03316B9EAE1A}"/>
              </a:ext>
            </a:extLst>
          </p:cNvPr>
          <p:cNvSpPr>
            <a:spLocks noGrp="1"/>
          </p:cNvSpPr>
          <p:nvPr>
            <p:ph type="title"/>
          </p:nvPr>
        </p:nvSpPr>
        <p:spPr/>
        <p:txBody>
          <a:bodyPr/>
          <a:lstStyle/>
          <a:p>
            <a:r>
              <a:rPr lang="en-US"/>
              <a:t>DIGITAL LITERACY</a:t>
            </a:r>
          </a:p>
        </p:txBody>
      </p:sp>
      <p:sp>
        <p:nvSpPr>
          <p:cNvPr id="3" name="Content Placeholder 2">
            <a:extLst>
              <a:ext uri="{FF2B5EF4-FFF2-40B4-BE49-F238E27FC236}">
                <a16:creationId xmlns:a16="http://schemas.microsoft.com/office/drawing/2014/main" id="{9D782183-3D34-432D-9483-DD2C75C77ACE}"/>
              </a:ext>
            </a:extLst>
          </p:cNvPr>
          <p:cNvSpPr>
            <a:spLocks noGrp="1"/>
          </p:cNvSpPr>
          <p:nvPr>
            <p:ph idx="1"/>
          </p:nvPr>
        </p:nvSpPr>
        <p:spPr/>
        <p:txBody>
          <a:bodyPr vert="horz" lIns="0" tIns="0" rIns="0" bIns="0" rtlCol="0" anchor="t">
            <a:normAutofit/>
          </a:bodyPr>
          <a:lstStyle/>
          <a:p>
            <a:r>
              <a:rPr lang="en-US"/>
              <a:t>Are teachers and students learning how to use technology?</a:t>
            </a:r>
          </a:p>
          <a:p>
            <a:r>
              <a:rPr lang="en-US"/>
              <a:t>Sometimes devices and apps are introduced to our students with the assumption that they know how to use them.  We must dedicate enough time to become familiar with our tools to utilize them effectively, as well as showing students how to evaluate online resources. At times, resources and websites are not secure. </a:t>
            </a:r>
          </a:p>
          <a:p>
            <a:pPr marL="0" indent="0">
              <a:buNone/>
            </a:pPr>
            <a:endParaRPr lang="en-US"/>
          </a:p>
          <a:p>
            <a:endParaRPr lang="en-US"/>
          </a:p>
        </p:txBody>
      </p:sp>
      <p:sp>
        <p:nvSpPr>
          <p:cNvPr id="5" name="TextBox 4">
            <a:extLst>
              <a:ext uri="{FF2B5EF4-FFF2-40B4-BE49-F238E27FC236}">
                <a16:creationId xmlns:a16="http://schemas.microsoft.com/office/drawing/2014/main" id="{6DDA0546-5E42-4D73-B566-CF1968F9FFA2}"/>
              </a:ext>
            </a:extLst>
          </p:cNvPr>
          <p:cNvSpPr txBox="1"/>
          <p:nvPr/>
        </p:nvSpPr>
        <p:spPr>
          <a:xfrm>
            <a:off x="8146211" y="623402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(Ribble, 2015)</a:t>
            </a:r>
          </a:p>
        </p:txBody>
      </p:sp>
    </p:spTree>
    <p:extLst>
      <p:ext uri="{BB962C8B-B14F-4D97-AF65-F5344CB8AC3E}">
        <p14:creationId xmlns:p14="http://schemas.microsoft.com/office/powerpoint/2010/main" val="2887770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0B0B7-F7C0-4D9C-A6CC-C0CC468241E2}"/>
              </a:ext>
            </a:extLst>
          </p:cNvPr>
          <p:cNvSpPr>
            <a:spLocks noGrp="1"/>
          </p:cNvSpPr>
          <p:nvPr>
            <p:ph type="title"/>
          </p:nvPr>
        </p:nvSpPr>
        <p:spPr/>
        <p:txBody>
          <a:bodyPr/>
          <a:lstStyle/>
          <a:p>
            <a:r>
              <a:rPr lang="en-US" dirty="0"/>
              <a:t>Technology in our lives</a:t>
            </a:r>
          </a:p>
        </p:txBody>
      </p:sp>
      <p:sp>
        <p:nvSpPr>
          <p:cNvPr id="3" name="Content Placeholder 2">
            <a:extLst>
              <a:ext uri="{FF2B5EF4-FFF2-40B4-BE49-F238E27FC236}">
                <a16:creationId xmlns:a16="http://schemas.microsoft.com/office/drawing/2014/main" id="{BB127D7D-9E88-4137-954B-1EC059338F94}"/>
              </a:ext>
            </a:extLst>
          </p:cNvPr>
          <p:cNvSpPr>
            <a:spLocks noGrp="1"/>
          </p:cNvSpPr>
          <p:nvPr>
            <p:ph idx="1"/>
          </p:nvPr>
        </p:nvSpPr>
        <p:spPr/>
        <p:txBody>
          <a:bodyPr vert="horz" lIns="0" tIns="0" rIns="0" bIns="0" rtlCol="0" anchor="t">
            <a:normAutofit fontScale="85000" lnSpcReduction="20000"/>
          </a:bodyPr>
          <a:lstStyle/>
          <a:p>
            <a:pPr marL="0" indent="0">
              <a:buNone/>
            </a:pPr>
            <a:r>
              <a:rPr lang="en-US" sz="2900">
                <a:ea typeface="+mn-lt"/>
                <a:cs typeface="+mn-lt"/>
              </a:rPr>
              <a:t>Nicholas Negroponte states   “Computing is not about computers anymore.  It is about living.”</a:t>
            </a:r>
          </a:p>
          <a:p>
            <a:r>
              <a:rPr lang="en-US"/>
              <a:t> He explained that computers were initially for mathematical computations and not for regular use by people. Technology has become a way of life. We use it for education, entertainment, and to make our lives easier.</a:t>
            </a:r>
          </a:p>
          <a:p>
            <a:r>
              <a:rPr lang="en-US">
                <a:ea typeface="+mn-lt"/>
                <a:cs typeface="+mn-lt"/>
              </a:rPr>
              <a:t>Embracing this technology would mean that we spend more time experiencing life. Those of us who feel that the whole point of life is being with family, technology is what can allow us the luxury of spending quality time with them rather. We can now communicate on different platforms such as messengers, Face-time, Zoom, and standard emails.  These advances allow us to communicate with our loved ones. On the same note, this is how we can share ideas and find education, which can potentially help people get jobs that help support our families. </a:t>
            </a:r>
          </a:p>
          <a:p>
            <a:endParaRPr lang="en-US"/>
          </a:p>
          <a:p>
            <a:endParaRPr lang="en-US"/>
          </a:p>
          <a:p>
            <a:pPr marL="0" indent="0">
              <a:buNone/>
            </a:pPr>
            <a:endParaRPr lang="en-US"/>
          </a:p>
          <a:p>
            <a:endParaRPr lang="en-US"/>
          </a:p>
        </p:txBody>
      </p:sp>
    </p:spTree>
    <p:extLst>
      <p:ext uri="{BB962C8B-B14F-4D97-AF65-F5344CB8AC3E}">
        <p14:creationId xmlns:p14="http://schemas.microsoft.com/office/powerpoint/2010/main" val="2851095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940B5-AA93-4011-9076-F914984CFB07}"/>
              </a:ext>
            </a:extLst>
          </p:cNvPr>
          <p:cNvSpPr>
            <a:spLocks noGrp="1"/>
          </p:cNvSpPr>
          <p:nvPr>
            <p:ph type="title"/>
          </p:nvPr>
        </p:nvSpPr>
        <p:spPr/>
        <p:txBody>
          <a:bodyPr/>
          <a:lstStyle/>
          <a:p>
            <a:r>
              <a:rPr lang="en-US"/>
              <a:t>Recommendations</a:t>
            </a:r>
          </a:p>
        </p:txBody>
      </p:sp>
      <p:sp>
        <p:nvSpPr>
          <p:cNvPr id="3" name="Content Placeholder 2">
            <a:extLst>
              <a:ext uri="{FF2B5EF4-FFF2-40B4-BE49-F238E27FC236}">
                <a16:creationId xmlns:a16="http://schemas.microsoft.com/office/drawing/2014/main" id="{49840422-1337-430C-B677-13E3752A4FD1}"/>
              </a:ext>
            </a:extLst>
          </p:cNvPr>
          <p:cNvSpPr>
            <a:spLocks noGrp="1"/>
          </p:cNvSpPr>
          <p:nvPr>
            <p:ph idx="1"/>
          </p:nvPr>
        </p:nvSpPr>
        <p:spPr/>
        <p:txBody>
          <a:bodyPr vert="horz" lIns="0" tIns="0" rIns="0" bIns="0" rtlCol="0" anchor="t">
            <a:normAutofit/>
          </a:bodyPr>
          <a:lstStyle/>
          <a:p>
            <a:pPr marL="0" indent="0">
              <a:buNone/>
            </a:pPr>
            <a:endParaRPr lang="en-US">
              <a:ea typeface="+mn-lt"/>
              <a:cs typeface="+mn-lt"/>
            </a:endParaRPr>
          </a:p>
          <a:p>
            <a:pPr lvl="1"/>
            <a:r>
              <a:rPr lang="en-US">
                <a:ea typeface="+mn-lt"/>
                <a:cs typeface="+mn-lt"/>
              </a:rPr>
              <a:t>Provide lessons that allow students to determine the accuracy of the resources and providing safe online examples</a:t>
            </a:r>
          </a:p>
          <a:p>
            <a:pPr lvl="1"/>
            <a:r>
              <a:rPr lang="en-US">
                <a:ea typeface="+mn-lt"/>
                <a:cs typeface="+mn-lt"/>
              </a:rPr>
              <a:t>Learning about search engines and the dangers of phishing.</a:t>
            </a:r>
            <a:endParaRPr lang="en-US"/>
          </a:p>
        </p:txBody>
      </p:sp>
    </p:spTree>
    <p:extLst>
      <p:ext uri="{BB962C8B-B14F-4D97-AF65-F5344CB8AC3E}">
        <p14:creationId xmlns:p14="http://schemas.microsoft.com/office/powerpoint/2010/main" val="1234391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EB18B-4EE7-4289-AA6C-F4279F85BA0A}"/>
              </a:ext>
            </a:extLst>
          </p:cNvPr>
          <p:cNvSpPr>
            <a:spLocks noGrp="1"/>
          </p:cNvSpPr>
          <p:nvPr>
            <p:ph type="title"/>
          </p:nvPr>
        </p:nvSpPr>
        <p:spPr>
          <a:xfrm>
            <a:off x="1371600" y="793080"/>
            <a:ext cx="10240903" cy="730281"/>
          </a:xfrm>
        </p:spPr>
        <p:txBody>
          <a:bodyPr/>
          <a:lstStyle/>
          <a:p>
            <a:r>
              <a:rPr lang="en-US"/>
              <a:t>DIGITAL COMMUNICATION</a:t>
            </a:r>
          </a:p>
        </p:txBody>
      </p:sp>
      <p:sp>
        <p:nvSpPr>
          <p:cNvPr id="3" name="Content Placeholder 2">
            <a:extLst>
              <a:ext uri="{FF2B5EF4-FFF2-40B4-BE49-F238E27FC236}">
                <a16:creationId xmlns:a16="http://schemas.microsoft.com/office/drawing/2014/main" id="{86F805D8-D435-4C51-9EA9-541FE74E4C14}"/>
              </a:ext>
            </a:extLst>
          </p:cNvPr>
          <p:cNvSpPr>
            <a:spLocks noGrp="1"/>
          </p:cNvSpPr>
          <p:nvPr>
            <p:ph idx="1"/>
          </p:nvPr>
        </p:nvSpPr>
        <p:spPr/>
        <p:txBody>
          <a:bodyPr vert="horz" lIns="0" tIns="0" rIns="0" bIns="0" rtlCol="0" anchor="t">
            <a:normAutofit lnSpcReduction="10000"/>
          </a:bodyPr>
          <a:lstStyle/>
          <a:p>
            <a:r>
              <a:rPr lang="en-US"/>
              <a:t>Are students exchanging information through cell phones, email, and social media in a safe and responsible manner?</a:t>
            </a:r>
          </a:p>
          <a:p>
            <a:r>
              <a:rPr lang="en-US"/>
              <a:t>Our students always have technology in their possession. If they are not using their computers, they have cell phones.  They are communicating and sharing information through social media, blogs, chat groups, messengers, etc.   </a:t>
            </a:r>
            <a:r>
              <a:rPr lang="en-US">
                <a:ea typeface="+mn-lt"/>
                <a:cs typeface="+mn-lt"/>
              </a:rPr>
              <a:t>We must make them aware of how much information they may be releasing to the public, as well as how not to behave when communicating with others.</a:t>
            </a:r>
            <a:endParaRPr lang="en-US"/>
          </a:p>
          <a:p>
            <a:r>
              <a:rPr lang="en-US"/>
              <a:t>Our job as educators is to make our expecations clear about when and how communication is allowed during class time.  </a:t>
            </a:r>
          </a:p>
          <a:p>
            <a:endParaRPr lang="en-US"/>
          </a:p>
          <a:p>
            <a:endParaRPr lang="en-US"/>
          </a:p>
        </p:txBody>
      </p:sp>
      <p:sp>
        <p:nvSpPr>
          <p:cNvPr id="5" name="TextBox 4">
            <a:extLst>
              <a:ext uri="{FF2B5EF4-FFF2-40B4-BE49-F238E27FC236}">
                <a16:creationId xmlns:a16="http://schemas.microsoft.com/office/drawing/2014/main" id="{6F1682F2-B5FA-4405-BF26-D542BC02E41A}"/>
              </a:ext>
            </a:extLst>
          </p:cNvPr>
          <p:cNvSpPr txBox="1"/>
          <p:nvPr/>
        </p:nvSpPr>
        <p:spPr>
          <a:xfrm>
            <a:off x="8146211" y="623402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(Ribble, 2015)</a:t>
            </a:r>
          </a:p>
        </p:txBody>
      </p:sp>
    </p:spTree>
    <p:extLst>
      <p:ext uri="{BB962C8B-B14F-4D97-AF65-F5344CB8AC3E}">
        <p14:creationId xmlns:p14="http://schemas.microsoft.com/office/powerpoint/2010/main" val="902507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E0C11-063E-4145-B1B6-C4D82FA6CA26}"/>
              </a:ext>
            </a:extLst>
          </p:cNvPr>
          <p:cNvSpPr>
            <a:spLocks noGrp="1"/>
          </p:cNvSpPr>
          <p:nvPr>
            <p:ph type="title"/>
          </p:nvPr>
        </p:nvSpPr>
        <p:spPr/>
        <p:txBody>
          <a:bodyPr/>
          <a:lstStyle/>
          <a:p>
            <a:r>
              <a:rPr lang="en-US"/>
              <a:t>RECOMMENDATIONS IN Digital age communication</a:t>
            </a:r>
          </a:p>
        </p:txBody>
      </p:sp>
      <p:sp>
        <p:nvSpPr>
          <p:cNvPr id="3" name="Content Placeholder 2">
            <a:extLst>
              <a:ext uri="{FF2B5EF4-FFF2-40B4-BE49-F238E27FC236}">
                <a16:creationId xmlns:a16="http://schemas.microsoft.com/office/drawing/2014/main" id="{0FFD5971-458D-44E9-BBE0-36ADCA8999F6}"/>
              </a:ext>
            </a:extLst>
          </p:cNvPr>
          <p:cNvSpPr>
            <a:spLocks noGrp="1"/>
          </p:cNvSpPr>
          <p:nvPr>
            <p:ph idx="1"/>
          </p:nvPr>
        </p:nvSpPr>
        <p:spPr/>
        <p:txBody>
          <a:bodyPr vert="horz" lIns="0" tIns="0" rIns="0" bIns="0" rtlCol="0" anchor="t">
            <a:normAutofit/>
          </a:bodyPr>
          <a:lstStyle/>
          <a:p>
            <a:r>
              <a:rPr lang="en-US"/>
              <a:t>Research lessons and the technology before-hand and troubleshoot the capabilities students have. </a:t>
            </a:r>
          </a:p>
          <a:p>
            <a:r>
              <a:rPr lang="en-US"/>
              <a:t>For example, if using Zoom, explore the settings before having a session. Disable private chatting to avoid innapropriate communication.</a:t>
            </a:r>
          </a:p>
          <a:p>
            <a:r>
              <a:rPr lang="en-US"/>
              <a:t>Make norms clear and state what is appropriate and innapropriate use of digital communication.</a:t>
            </a:r>
          </a:p>
        </p:txBody>
      </p:sp>
      <p:sp>
        <p:nvSpPr>
          <p:cNvPr id="5" name="TextBox 4">
            <a:extLst>
              <a:ext uri="{FF2B5EF4-FFF2-40B4-BE49-F238E27FC236}">
                <a16:creationId xmlns:a16="http://schemas.microsoft.com/office/drawing/2014/main" id="{145106C0-90D0-4064-B49A-4B3DB19A59C7}"/>
              </a:ext>
            </a:extLst>
          </p:cNvPr>
          <p:cNvSpPr txBox="1"/>
          <p:nvPr/>
        </p:nvSpPr>
        <p:spPr>
          <a:xfrm>
            <a:off x="8146211" y="623402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(Rible, 2015)</a:t>
            </a:r>
          </a:p>
        </p:txBody>
      </p:sp>
    </p:spTree>
    <p:extLst>
      <p:ext uri="{BB962C8B-B14F-4D97-AF65-F5344CB8AC3E}">
        <p14:creationId xmlns:p14="http://schemas.microsoft.com/office/powerpoint/2010/main" val="1443891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EF511-6D7F-4C78-8FD9-A03B04004EB5}"/>
              </a:ext>
            </a:extLst>
          </p:cNvPr>
          <p:cNvSpPr>
            <a:spLocks noGrp="1"/>
          </p:cNvSpPr>
          <p:nvPr>
            <p:ph type="title"/>
          </p:nvPr>
        </p:nvSpPr>
        <p:spPr/>
        <p:txBody>
          <a:bodyPr>
            <a:normAutofit fontScale="90000"/>
          </a:bodyPr>
          <a:lstStyle/>
          <a:p>
            <a:r>
              <a:rPr lang="en-US"/>
              <a:t>CoMMUNICATION WHEN TECHNOLOGY IS ALLOWED VS NOT ALLOWED</a:t>
            </a:r>
          </a:p>
        </p:txBody>
      </p:sp>
      <p:sp>
        <p:nvSpPr>
          <p:cNvPr id="3" name="Content Placeholder 2">
            <a:extLst>
              <a:ext uri="{FF2B5EF4-FFF2-40B4-BE49-F238E27FC236}">
                <a16:creationId xmlns:a16="http://schemas.microsoft.com/office/drawing/2014/main" id="{681F25C7-6932-4EE6-8E8D-52026121890D}"/>
              </a:ext>
            </a:extLst>
          </p:cNvPr>
          <p:cNvSpPr>
            <a:spLocks noGrp="1"/>
          </p:cNvSpPr>
          <p:nvPr>
            <p:ph idx="1"/>
          </p:nvPr>
        </p:nvSpPr>
        <p:spPr/>
        <p:txBody>
          <a:bodyPr vert="horz" lIns="0" tIns="0" rIns="0" bIns="0" rtlCol="0" anchor="t">
            <a:normAutofit/>
          </a:bodyPr>
          <a:lstStyle/>
          <a:p>
            <a:r>
              <a:rPr lang="en-US"/>
              <a:t>Allowed: Using devices to research, collaborate, and create projects.</a:t>
            </a:r>
          </a:p>
          <a:p>
            <a:endParaRPr lang="en-US"/>
          </a:p>
          <a:p>
            <a:r>
              <a:rPr lang="en-US"/>
              <a:t>Not allowed: Students using devices and technology to not only make fun of others in private digital conversations but are not on task by browsing for personal entertainment.</a:t>
            </a:r>
          </a:p>
        </p:txBody>
      </p:sp>
    </p:spTree>
    <p:extLst>
      <p:ext uri="{BB962C8B-B14F-4D97-AF65-F5344CB8AC3E}">
        <p14:creationId xmlns:p14="http://schemas.microsoft.com/office/powerpoint/2010/main" val="2625298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54EA4-B75B-4D00-ACDE-DFE066B456AA}"/>
              </a:ext>
            </a:extLst>
          </p:cNvPr>
          <p:cNvSpPr>
            <a:spLocks noGrp="1"/>
          </p:cNvSpPr>
          <p:nvPr>
            <p:ph type="title"/>
          </p:nvPr>
        </p:nvSpPr>
        <p:spPr/>
        <p:txBody>
          <a:bodyPr/>
          <a:lstStyle/>
          <a:p>
            <a:r>
              <a:rPr lang="en-US"/>
              <a:t>Educating students about their digital footprint</a:t>
            </a:r>
          </a:p>
        </p:txBody>
      </p:sp>
      <p:sp>
        <p:nvSpPr>
          <p:cNvPr id="3" name="Content Placeholder 2">
            <a:extLst>
              <a:ext uri="{FF2B5EF4-FFF2-40B4-BE49-F238E27FC236}">
                <a16:creationId xmlns:a16="http://schemas.microsoft.com/office/drawing/2014/main" id="{CE77B397-F01C-4901-85EA-C366E6BCCBAC}"/>
              </a:ext>
            </a:extLst>
          </p:cNvPr>
          <p:cNvSpPr>
            <a:spLocks noGrp="1"/>
          </p:cNvSpPr>
          <p:nvPr>
            <p:ph idx="1"/>
          </p:nvPr>
        </p:nvSpPr>
        <p:spPr/>
        <p:txBody>
          <a:bodyPr vert="horz" lIns="0" tIns="0" rIns="0" bIns="0" rtlCol="0" anchor="t">
            <a:normAutofit fontScale="92500"/>
          </a:bodyPr>
          <a:lstStyle/>
          <a:p>
            <a:r>
              <a:rPr lang="en-US">
                <a:ea typeface="+mn-lt"/>
                <a:cs typeface="+mn-lt"/>
              </a:rPr>
              <a:t>Communicating regularly though social media, may involve sharing information or pictures.They were not considering that their future employers may one day see their posts.  </a:t>
            </a:r>
          </a:p>
          <a:p>
            <a:r>
              <a:rPr lang="en-US">
                <a:ea typeface="+mn-lt"/>
                <a:cs typeface="+mn-lt"/>
              </a:rPr>
              <a:t>A digital footprint/tattoo is a trail of evidence you can leave behind on the internet. Digital footprints/tattoos can be positive or negative and/or intentional or unintentional.</a:t>
            </a:r>
            <a:endParaRPr lang="en-US"/>
          </a:p>
          <a:p>
            <a:endParaRPr lang="en-US"/>
          </a:p>
          <a:p>
            <a:r>
              <a:rPr lang="en-US">
                <a:solidFill>
                  <a:srgbClr val="0070C0"/>
                </a:solidFill>
                <a:ea typeface="+mn-lt"/>
                <a:cs typeface="+mn-lt"/>
              </a:rPr>
              <a:t>Still, M. (2020). </a:t>
            </a:r>
            <a:r>
              <a:rPr lang="en-US" i="1">
                <a:solidFill>
                  <a:srgbClr val="0070C0"/>
                </a:solidFill>
                <a:ea typeface="+mn-lt"/>
                <a:cs typeface="+mn-lt"/>
              </a:rPr>
              <a:t>Understanding the impact of technology- the digital footprint/tattoo we leave behind</a:t>
            </a:r>
            <a:r>
              <a:rPr lang="en-US">
                <a:solidFill>
                  <a:srgbClr val="0070C0"/>
                </a:solidFill>
                <a:ea typeface="+mn-lt"/>
                <a:cs typeface="+mn-lt"/>
              </a:rPr>
              <a:t>. Lamar University. Retrieved from </a:t>
            </a:r>
            <a:r>
              <a:rPr lang="en-US">
                <a:solidFill>
                  <a:srgbClr val="0070C0"/>
                </a:solidFill>
                <a:ea typeface="+mn-lt"/>
                <a:cs typeface="+mn-lt"/>
                <a:hlinkClick r:id="rId2">
                  <a:extLst>
                    <a:ext uri="{A12FA001-AC4F-418D-AE19-62706E023703}">
                      <ahyp:hlinkClr xmlns:ahyp="http://schemas.microsoft.com/office/drawing/2018/hyperlinkcolor" val="tx"/>
                    </a:ext>
                  </a:extLst>
                </a:hlinkClick>
              </a:rPr>
              <a:t>Week 2 Lecture_Text(1).docx</a:t>
            </a:r>
            <a:endParaRPr lang="en-US">
              <a:solidFill>
                <a:srgbClr val="0070C0"/>
              </a:solidFill>
            </a:endParaRPr>
          </a:p>
        </p:txBody>
      </p:sp>
    </p:spTree>
    <p:extLst>
      <p:ext uri="{BB962C8B-B14F-4D97-AF65-F5344CB8AC3E}">
        <p14:creationId xmlns:p14="http://schemas.microsoft.com/office/powerpoint/2010/main" val="1657971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54EA4-B75B-4D00-ACDE-DFE066B456AA}"/>
              </a:ext>
            </a:extLst>
          </p:cNvPr>
          <p:cNvSpPr>
            <a:spLocks noGrp="1"/>
          </p:cNvSpPr>
          <p:nvPr>
            <p:ph type="title"/>
          </p:nvPr>
        </p:nvSpPr>
        <p:spPr/>
        <p:txBody>
          <a:bodyPr/>
          <a:lstStyle/>
          <a:p>
            <a:r>
              <a:rPr lang="en-US"/>
              <a:t>How to reduce or clean your digital footprint</a:t>
            </a:r>
          </a:p>
        </p:txBody>
      </p:sp>
      <p:sp>
        <p:nvSpPr>
          <p:cNvPr id="3" name="Content Placeholder 2">
            <a:extLst>
              <a:ext uri="{FF2B5EF4-FFF2-40B4-BE49-F238E27FC236}">
                <a16:creationId xmlns:a16="http://schemas.microsoft.com/office/drawing/2014/main" id="{CE77B397-F01C-4901-85EA-C366E6BCCBAC}"/>
              </a:ext>
            </a:extLst>
          </p:cNvPr>
          <p:cNvSpPr>
            <a:spLocks noGrp="1"/>
          </p:cNvSpPr>
          <p:nvPr>
            <p:ph idx="1"/>
          </p:nvPr>
        </p:nvSpPr>
        <p:spPr/>
        <p:txBody>
          <a:bodyPr vert="horz" lIns="0" tIns="0" rIns="0" bIns="0" rtlCol="0" anchor="t">
            <a:normAutofit fontScale="85000" lnSpcReduction="10000"/>
          </a:bodyPr>
          <a:lstStyle/>
          <a:p>
            <a:r>
              <a:rPr lang="en-US">
                <a:ea typeface="+mn-lt"/>
                <a:cs typeface="+mn-lt"/>
              </a:rPr>
              <a:t> Students may share photos of themselves at a party or acting silly,but may cost them employment opportunities. They can be deleted, but no one will never know if it has been saved or shared. </a:t>
            </a:r>
            <a:endParaRPr lang="en-US"/>
          </a:p>
          <a:p>
            <a:r>
              <a:rPr lang="en-US">
                <a:ea typeface="+mn-lt"/>
                <a:cs typeface="+mn-lt"/>
              </a:rPr>
              <a:t>The difference between an intentional and an unintentional digital footprint/ tattoo is that intentional digital footprints are made by posting information you want others to see while unintentional digital footprints are made in the process of innocently using the internet. Often unintentional digital footprints are made when people log in to active accounts, make purchases, or do not select private settings.</a:t>
            </a:r>
            <a:endParaRPr lang="en-US"/>
          </a:p>
          <a:p>
            <a:endParaRPr lang="en-US"/>
          </a:p>
          <a:p>
            <a:r>
              <a:rPr lang="en-US">
                <a:solidFill>
                  <a:srgbClr val="0070C0"/>
                </a:solidFill>
                <a:ea typeface="+mn-lt"/>
                <a:cs typeface="+mn-lt"/>
              </a:rPr>
              <a:t>Still, M. (2020). </a:t>
            </a:r>
            <a:r>
              <a:rPr lang="en-US" i="1">
                <a:solidFill>
                  <a:srgbClr val="0070C0"/>
                </a:solidFill>
                <a:ea typeface="+mn-lt"/>
                <a:cs typeface="+mn-lt"/>
              </a:rPr>
              <a:t>Understanding the impact of technology- the digital footprint/tattoo we leave behind</a:t>
            </a:r>
            <a:r>
              <a:rPr lang="en-US">
                <a:solidFill>
                  <a:srgbClr val="0070C0"/>
                </a:solidFill>
                <a:ea typeface="+mn-lt"/>
                <a:cs typeface="+mn-lt"/>
              </a:rPr>
              <a:t>. Lamar University. Retrieved from </a:t>
            </a:r>
            <a:r>
              <a:rPr lang="en-US">
                <a:solidFill>
                  <a:srgbClr val="0070C0"/>
                </a:solidFill>
                <a:ea typeface="+mn-lt"/>
                <a:cs typeface="+mn-lt"/>
                <a:hlinkClick r:id="rId2">
                  <a:extLst>
                    <a:ext uri="{A12FA001-AC4F-418D-AE19-62706E023703}">
                      <ahyp:hlinkClr xmlns:ahyp="http://schemas.microsoft.com/office/drawing/2018/hyperlinkcolor" val="tx"/>
                    </a:ext>
                  </a:extLst>
                </a:hlinkClick>
              </a:rPr>
              <a:t>Week 2 Lecture_Text(1).docx</a:t>
            </a:r>
            <a:endParaRPr lang="en-US">
              <a:solidFill>
                <a:srgbClr val="0070C0"/>
              </a:solidFill>
            </a:endParaRPr>
          </a:p>
        </p:txBody>
      </p:sp>
    </p:spTree>
    <p:extLst>
      <p:ext uri="{BB962C8B-B14F-4D97-AF65-F5344CB8AC3E}">
        <p14:creationId xmlns:p14="http://schemas.microsoft.com/office/powerpoint/2010/main" val="1455598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54EA4-B75B-4D00-ACDE-DFE066B456AA}"/>
              </a:ext>
            </a:extLst>
          </p:cNvPr>
          <p:cNvSpPr>
            <a:spLocks noGrp="1"/>
          </p:cNvSpPr>
          <p:nvPr>
            <p:ph type="title"/>
          </p:nvPr>
        </p:nvSpPr>
        <p:spPr/>
        <p:txBody>
          <a:bodyPr/>
          <a:lstStyle/>
          <a:p>
            <a:r>
              <a:rPr lang="en-US"/>
              <a:t>How to reduce or clean your digital footprint</a:t>
            </a:r>
          </a:p>
        </p:txBody>
      </p:sp>
      <p:sp>
        <p:nvSpPr>
          <p:cNvPr id="3" name="Content Placeholder 2">
            <a:extLst>
              <a:ext uri="{FF2B5EF4-FFF2-40B4-BE49-F238E27FC236}">
                <a16:creationId xmlns:a16="http://schemas.microsoft.com/office/drawing/2014/main" id="{CE77B397-F01C-4901-85EA-C366E6BCCBAC}"/>
              </a:ext>
            </a:extLst>
          </p:cNvPr>
          <p:cNvSpPr>
            <a:spLocks noGrp="1"/>
          </p:cNvSpPr>
          <p:nvPr>
            <p:ph idx="1"/>
          </p:nvPr>
        </p:nvSpPr>
        <p:spPr/>
        <p:txBody>
          <a:bodyPr vert="horz" lIns="0" tIns="0" rIns="0" bIns="0" rtlCol="0" anchor="t">
            <a:normAutofit fontScale="85000" lnSpcReduction="20000"/>
          </a:bodyPr>
          <a:lstStyle/>
          <a:p>
            <a:pPr marL="0" indent="0">
              <a:buNone/>
            </a:pPr>
            <a:r>
              <a:rPr lang="en-US">
                <a:ea typeface="+mn-lt"/>
                <a:cs typeface="+mn-lt"/>
              </a:rPr>
              <a:t>According to the Family Online Safety Institute (2020), we should check in with our students about their use and participation in social media. </a:t>
            </a:r>
            <a:r>
              <a:rPr lang="en-US" u="sng">
                <a:ea typeface="+mn-lt"/>
                <a:cs typeface="+mn-lt"/>
                <a:hlinkClick r:id="rId2"/>
              </a:rPr>
              <a:t>The Digital Reputation Checklist</a:t>
            </a:r>
            <a:r>
              <a:rPr lang="en-US">
                <a:ea typeface="+mn-lt"/>
                <a:cs typeface="+mn-lt"/>
              </a:rPr>
              <a:t> suggests that we do the following:</a:t>
            </a:r>
          </a:p>
          <a:p>
            <a:r>
              <a:rPr lang="en-US">
                <a:ea typeface="+mn-lt"/>
                <a:cs typeface="+mn-lt"/>
              </a:rPr>
              <a:t>Type your name in different kinds of search engines and look through videos, images, etc. </a:t>
            </a:r>
          </a:p>
          <a:p>
            <a:r>
              <a:rPr lang="en-US">
                <a:ea typeface="+mn-lt"/>
                <a:cs typeface="+mn-lt"/>
              </a:rPr>
              <a:t>Remove posts and tags that are not suitable.</a:t>
            </a:r>
          </a:p>
          <a:p>
            <a:r>
              <a:rPr lang="en-US">
                <a:ea typeface="+mn-lt"/>
                <a:cs typeface="+mn-lt"/>
              </a:rPr>
              <a:t>Look over your friends list and see who follows you. Block or unfollow people you no longer speak to.</a:t>
            </a:r>
          </a:p>
          <a:p>
            <a:r>
              <a:rPr lang="en-US">
                <a:ea typeface="+mn-lt"/>
                <a:cs typeface="+mn-lt"/>
              </a:rPr>
              <a:t>Change your privacy settings to private.</a:t>
            </a:r>
          </a:p>
          <a:p>
            <a:r>
              <a:rPr lang="en-US">
                <a:ea typeface="+mn-lt"/>
                <a:cs typeface="+mn-lt"/>
              </a:rPr>
              <a:t>Take time before you post and question the impact it may have on your life in the future. </a:t>
            </a:r>
          </a:p>
          <a:p>
            <a:r>
              <a:rPr lang="en-US">
                <a:ea typeface="+mn-lt"/>
                <a:cs typeface="+mn-lt"/>
              </a:rPr>
              <a:t>Keep your posts and social interactions positive and not so personal (FOSI, 2020).</a:t>
            </a:r>
          </a:p>
          <a:p>
            <a:endParaRPr lang="en-US">
              <a:solidFill>
                <a:srgbClr val="000000"/>
              </a:solidFill>
            </a:endParaRPr>
          </a:p>
        </p:txBody>
      </p:sp>
    </p:spTree>
    <p:extLst>
      <p:ext uri="{BB962C8B-B14F-4D97-AF65-F5344CB8AC3E}">
        <p14:creationId xmlns:p14="http://schemas.microsoft.com/office/powerpoint/2010/main" val="2881574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CF62-98E0-4AC2-ADDC-183DF6817A15}"/>
              </a:ext>
            </a:extLst>
          </p:cNvPr>
          <p:cNvSpPr>
            <a:spLocks noGrp="1"/>
          </p:cNvSpPr>
          <p:nvPr>
            <p:ph type="title"/>
          </p:nvPr>
        </p:nvSpPr>
        <p:spPr/>
        <p:txBody>
          <a:bodyPr/>
          <a:lstStyle/>
          <a:p>
            <a:r>
              <a:rPr lang="en-US"/>
              <a:t>DIGITAL COMMERCE</a:t>
            </a:r>
          </a:p>
        </p:txBody>
      </p:sp>
      <p:sp>
        <p:nvSpPr>
          <p:cNvPr id="3" name="Content Placeholder 2">
            <a:extLst>
              <a:ext uri="{FF2B5EF4-FFF2-40B4-BE49-F238E27FC236}">
                <a16:creationId xmlns:a16="http://schemas.microsoft.com/office/drawing/2014/main" id="{88DFB680-6426-4670-9802-363AC4AD7A2D}"/>
              </a:ext>
            </a:extLst>
          </p:cNvPr>
          <p:cNvSpPr>
            <a:spLocks noGrp="1"/>
          </p:cNvSpPr>
          <p:nvPr>
            <p:ph idx="1"/>
          </p:nvPr>
        </p:nvSpPr>
        <p:spPr/>
        <p:txBody>
          <a:bodyPr vert="horz" lIns="0" tIns="0" rIns="0" bIns="0" rtlCol="0" anchor="t">
            <a:normAutofit/>
          </a:bodyPr>
          <a:lstStyle/>
          <a:p>
            <a:r>
              <a:rPr lang="en-US"/>
              <a:t>Are your students purchasing and selling goods? Are they aware of how to protect themselves?</a:t>
            </a:r>
          </a:p>
          <a:p>
            <a:r>
              <a:rPr lang="en-US"/>
              <a:t>In class, students are not necessarily making purchases or selling items, but they do need to be educated on protecting their information from being stolen. Students are more likely to make in-app purchases for entertainment. </a:t>
            </a:r>
          </a:p>
          <a:p>
            <a:r>
              <a:rPr lang="en-US"/>
              <a:t>Purchases should not be permitted in class. Instead, they should be made under the supervision of their parents. </a:t>
            </a:r>
          </a:p>
          <a:p>
            <a:endParaRPr lang="en-US"/>
          </a:p>
        </p:txBody>
      </p:sp>
      <p:sp>
        <p:nvSpPr>
          <p:cNvPr id="5" name="TextBox 4">
            <a:extLst>
              <a:ext uri="{FF2B5EF4-FFF2-40B4-BE49-F238E27FC236}">
                <a16:creationId xmlns:a16="http://schemas.microsoft.com/office/drawing/2014/main" id="{0EDEB422-275F-4EEF-A78E-AC3C18047408}"/>
              </a:ext>
            </a:extLst>
          </p:cNvPr>
          <p:cNvSpPr txBox="1"/>
          <p:nvPr/>
        </p:nvSpPr>
        <p:spPr>
          <a:xfrm>
            <a:off x="8146211" y="623402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(Ribble, 2015)</a:t>
            </a:r>
          </a:p>
        </p:txBody>
      </p:sp>
    </p:spTree>
    <p:extLst>
      <p:ext uri="{BB962C8B-B14F-4D97-AF65-F5344CB8AC3E}">
        <p14:creationId xmlns:p14="http://schemas.microsoft.com/office/powerpoint/2010/main" val="382781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593B4D24-F4A8-4141-A20A-E0575D199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11" name="Picture 10" descr="A person using a computer&#10;&#10;Description automatically generated">
            <a:extLst>
              <a:ext uri="{FF2B5EF4-FFF2-40B4-BE49-F238E27FC236}">
                <a16:creationId xmlns:a16="http://schemas.microsoft.com/office/drawing/2014/main" id="{AB759B48-9270-2A43-8113-551FDF1AF814}"/>
              </a:ext>
            </a:extLst>
          </p:cNvPr>
          <p:cNvPicPr>
            <a:picLocks noChangeAspect="1"/>
          </p:cNvPicPr>
          <p:nvPr/>
        </p:nvPicPr>
        <p:blipFill rotWithShape="1">
          <a:blip r:embed="rId2"/>
          <a:srcRect t="13337" r="-1" b="5415"/>
          <a:stretch/>
        </p:blipFill>
        <p:spPr>
          <a:xfrm>
            <a:off x="1524" y="10"/>
            <a:ext cx="12188952" cy="6857990"/>
          </a:xfrm>
          <a:prstGeom prst="rect">
            <a:avLst/>
          </a:prstGeom>
        </p:spPr>
      </p:pic>
      <p:sp>
        <p:nvSpPr>
          <p:cNvPr id="70" name="Freeform: Shape 69">
            <a:extLst>
              <a:ext uri="{FF2B5EF4-FFF2-40B4-BE49-F238E27FC236}">
                <a16:creationId xmlns:a16="http://schemas.microsoft.com/office/drawing/2014/main" id="{55A741C2-AB82-4BF5-9324-5D0B56A3D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5530C4F-4F3B-8D46-85C6-EFD1FFF14165}"/>
              </a:ext>
            </a:extLst>
          </p:cNvPr>
          <p:cNvSpPr>
            <a:spLocks noGrp="1"/>
          </p:cNvSpPr>
          <p:nvPr>
            <p:ph type="title"/>
          </p:nvPr>
        </p:nvSpPr>
        <p:spPr>
          <a:xfrm>
            <a:off x="1920875" y="442913"/>
            <a:ext cx="8391967" cy="1344612"/>
          </a:xfrm>
        </p:spPr>
        <p:txBody>
          <a:bodyPr vert="horz" lIns="109728" tIns="109728" rIns="109728" bIns="91440" rtlCol="0" anchor="b">
            <a:normAutofit/>
          </a:bodyPr>
          <a:lstStyle/>
          <a:p>
            <a:pPr marL="285750" indent="-285750">
              <a:lnSpc>
                <a:spcPct val="120000"/>
              </a:lnSpc>
              <a:spcBef>
                <a:spcPts val="1000"/>
              </a:spcBef>
              <a:buFont typeface="Arial"/>
              <a:buChar char="•"/>
            </a:pPr>
            <a:endParaRPr lang="en-US" sz="1500" b="0">
              <a:ea typeface="+mj-lt"/>
              <a:cs typeface="+mj-lt"/>
            </a:endParaRPr>
          </a:p>
          <a:p>
            <a:pPr>
              <a:lnSpc>
                <a:spcPct val="120000"/>
              </a:lnSpc>
            </a:pPr>
            <a:endParaRPr lang="en-US" sz="1500">
              <a:latin typeface="Marker Felt Thin"/>
            </a:endParaRPr>
          </a:p>
        </p:txBody>
      </p:sp>
      <p:sp>
        <p:nvSpPr>
          <p:cNvPr id="72" name="Freeform: Shape 71">
            <a:extLst>
              <a:ext uri="{FF2B5EF4-FFF2-40B4-BE49-F238E27FC236}">
                <a16:creationId xmlns:a16="http://schemas.microsoft.com/office/drawing/2014/main" id="{DCD46807-BF17-4E5D-90A8-A062604C00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74" name="Freeform: Shape 73">
            <a:extLst>
              <a:ext uri="{FF2B5EF4-FFF2-40B4-BE49-F238E27FC236}">
                <a16:creationId xmlns:a16="http://schemas.microsoft.com/office/drawing/2014/main" id="{823926DB-76C8-474A-B5FB-F43C59E33F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7" name="Content Placeholder 26">
            <a:extLst>
              <a:ext uri="{FF2B5EF4-FFF2-40B4-BE49-F238E27FC236}">
                <a16:creationId xmlns:a16="http://schemas.microsoft.com/office/drawing/2014/main" id="{037057EC-EE67-4830-955A-E61FB7FF12DA}"/>
              </a:ext>
            </a:extLst>
          </p:cNvPr>
          <p:cNvSpPr>
            <a:spLocks noGrp="1"/>
          </p:cNvSpPr>
          <p:nvPr>
            <p:ph idx="1"/>
          </p:nvPr>
        </p:nvSpPr>
        <p:spPr>
          <a:xfrm>
            <a:off x="1461047" y="2080820"/>
            <a:ext cx="8391967" cy="2846567"/>
          </a:xfrm>
        </p:spPr>
        <p:txBody>
          <a:bodyPr vert="horz" lIns="109728" tIns="109728" rIns="109728" bIns="91440" rtlCol="0" anchor="t">
            <a:normAutofit lnSpcReduction="10000"/>
          </a:bodyPr>
          <a:lstStyle/>
          <a:p>
            <a:pPr marL="285750" indent="-285750">
              <a:buFont typeface="Arial,Sans-Serif"/>
              <a:buChar char="•"/>
            </a:pPr>
            <a:r>
              <a:rPr lang="en-US" b="1">
                <a:ea typeface="+mn-lt"/>
                <a:cs typeface="+mn-lt"/>
              </a:rPr>
              <a:t>Since the 2000s shopping online began to boom </a:t>
            </a:r>
            <a:endParaRPr lang="en-US">
              <a:ea typeface="+mn-lt"/>
              <a:cs typeface="+mn-lt"/>
            </a:endParaRPr>
          </a:p>
          <a:p>
            <a:pPr marL="285750" indent="-285750">
              <a:buFont typeface="Arial,Sans-Serif"/>
              <a:buChar char="•"/>
            </a:pPr>
            <a:r>
              <a:rPr lang="en-US">
                <a:ea typeface="+mn-lt"/>
                <a:cs typeface="+mn-lt"/>
              </a:rPr>
              <a:t>All you needed was a credit card to make online purchases.</a:t>
            </a:r>
          </a:p>
          <a:p>
            <a:pPr marL="285750" indent="-285750">
              <a:lnSpc>
                <a:spcPct val="120000"/>
              </a:lnSpc>
              <a:spcBef>
                <a:spcPts val="1000"/>
              </a:spcBef>
              <a:buFont typeface="Arial"/>
              <a:buChar char="•"/>
            </a:pPr>
            <a:r>
              <a:rPr lang="en-US">
                <a:ea typeface="+mn-lt"/>
                <a:cs typeface="+mn-lt"/>
              </a:rPr>
              <a:t>Youth ages 8-24 spend $400 billion online. </a:t>
            </a:r>
          </a:p>
          <a:p>
            <a:pPr marL="285750" indent="-285750">
              <a:lnSpc>
                <a:spcPct val="120000"/>
              </a:lnSpc>
              <a:spcBef>
                <a:spcPts val="1000"/>
              </a:spcBef>
              <a:buFont typeface="Arial,Sans-Serif"/>
              <a:buChar char="•"/>
            </a:pPr>
            <a:r>
              <a:rPr lang="en-US">
                <a:ea typeface="+mn-lt"/>
                <a:cs typeface="+mn-lt"/>
              </a:rPr>
              <a:t>To prevent online theft, educate we must our students to carefully research reputable sources or venders and determine if they are safe and secure.</a:t>
            </a:r>
            <a:br>
              <a:rPr lang="en-US">
                <a:ea typeface="+mn-lt"/>
                <a:cs typeface="+mn-lt"/>
              </a:rPr>
            </a:br>
            <a:endParaRPr lang="en-US">
              <a:latin typeface="Meiryo"/>
              <a:ea typeface="Meiryo"/>
            </a:endParaRPr>
          </a:p>
        </p:txBody>
      </p:sp>
      <p:sp>
        <p:nvSpPr>
          <p:cNvPr id="3" name="Title 1">
            <a:extLst>
              <a:ext uri="{FF2B5EF4-FFF2-40B4-BE49-F238E27FC236}">
                <a16:creationId xmlns:a16="http://schemas.microsoft.com/office/drawing/2014/main" id="{4969D8F3-1268-44C9-8411-9B5EF771F49D}"/>
              </a:ext>
            </a:extLst>
          </p:cNvPr>
          <p:cNvSpPr txBox="1">
            <a:spLocks/>
          </p:cNvSpPr>
          <p:nvPr/>
        </p:nvSpPr>
        <p:spPr>
          <a:xfrm>
            <a:off x="1371600" y="793080"/>
            <a:ext cx="10240903" cy="1233488"/>
          </a:xfrm>
          <a:prstGeom prst="rect">
            <a:avLst/>
          </a:prstGeom>
        </p:spPr>
        <p:txBody>
          <a:bodyPr vert="horz" lIns="109728" tIns="109728" rIns="109728" bIns="91440" rtlCol="0" anchor="b">
            <a:normAutofit/>
          </a:bodyPr>
          <a:lst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a:lstStyle>
          <a:p>
            <a:r>
              <a:rPr lang="en-US"/>
              <a:t>DIGITAL COMMERCE</a:t>
            </a:r>
          </a:p>
        </p:txBody>
      </p:sp>
      <p:sp>
        <p:nvSpPr>
          <p:cNvPr id="4" name="TextBox 3">
            <a:extLst>
              <a:ext uri="{FF2B5EF4-FFF2-40B4-BE49-F238E27FC236}">
                <a16:creationId xmlns:a16="http://schemas.microsoft.com/office/drawing/2014/main" id="{BA8F0A79-3BAB-42E3-97DF-C85D45F7CCAE}"/>
              </a:ext>
            </a:extLst>
          </p:cNvPr>
          <p:cNvSpPr txBox="1"/>
          <p:nvPr/>
        </p:nvSpPr>
        <p:spPr>
          <a:xfrm>
            <a:off x="8146211" y="623402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(Ribble, 2015)</a:t>
            </a:r>
          </a:p>
        </p:txBody>
      </p:sp>
    </p:spTree>
    <p:extLst>
      <p:ext uri="{BB962C8B-B14F-4D97-AF65-F5344CB8AC3E}">
        <p14:creationId xmlns:p14="http://schemas.microsoft.com/office/powerpoint/2010/main" val="39169015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63031B-565F-40B1-8302-D113117B5474}"/>
              </a:ext>
            </a:extLst>
          </p:cNvPr>
          <p:cNvSpPr/>
          <p:nvPr/>
        </p:nvSpPr>
        <p:spPr>
          <a:xfrm>
            <a:off x="2627" y="2627"/>
            <a:ext cx="12191999" cy="6857999"/>
          </a:xfrm>
          <a:prstGeom prst="rect">
            <a:avLst/>
          </a:prstGeom>
          <a:solidFill>
            <a:srgbClr val="DAED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62E28CA-5BC2-974A-B1CF-B1BE7FDA431F}"/>
              </a:ext>
            </a:extLst>
          </p:cNvPr>
          <p:cNvSpPr/>
          <p:nvPr/>
        </p:nvSpPr>
        <p:spPr>
          <a:xfrm>
            <a:off x="1646244" y="1355541"/>
            <a:ext cx="10545074" cy="3877985"/>
          </a:xfrm>
          <a:prstGeom prst="rect">
            <a:avLst/>
          </a:prstGeom>
          <a:solidFill>
            <a:srgbClr val="DAEDF7"/>
          </a:solidFill>
        </p:spPr>
        <p:txBody>
          <a:bodyPr wrap="square" lIns="91440" tIns="45720" rIns="91440" bIns="45720" anchor="t">
            <a:spAutoFit/>
          </a:bodyPr>
          <a:lstStyle/>
          <a:p>
            <a:pPr algn="ctr"/>
            <a:endParaRPr lang="en-US" sz="3200" b="1">
              <a:latin typeface="TW Cen MT"/>
              <a:ea typeface="Meiryo"/>
            </a:endParaRPr>
          </a:p>
          <a:p>
            <a:pPr algn="ctr"/>
            <a:endParaRPr lang="en-US" sz="3200" b="1">
              <a:latin typeface="TW Cen MT"/>
              <a:ea typeface="Meiryo"/>
            </a:endParaRPr>
          </a:p>
          <a:p>
            <a:endParaRPr lang="en-US" b="1">
              <a:latin typeface="TW Cen MT"/>
              <a:ea typeface="Meiryo"/>
            </a:endParaRPr>
          </a:p>
          <a:p>
            <a:pPr marL="342900" indent="-342900">
              <a:buFont typeface="Arial" panose="020B0604020202020204" pitchFamily="34" charset="0"/>
              <a:buChar char="•"/>
            </a:pPr>
            <a:r>
              <a:rPr lang="en-US" sz="2400">
                <a:latin typeface="TW Cen MT"/>
                <a:ea typeface="+mn-lt"/>
                <a:cs typeface="+mn-lt"/>
              </a:rPr>
              <a:t>Check out the webpage security. ...</a:t>
            </a:r>
            <a:endParaRPr lang="en-US" sz="1400">
              <a:ea typeface="Meiryo"/>
            </a:endParaRPr>
          </a:p>
          <a:p>
            <a:pPr marL="342900" indent="-342900">
              <a:buFont typeface="Arial" panose="020B0604020202020204" pitchFamily="34" charset="0"/>
              <a:buChar char="•"/>
            </a:pPr>
            <a:r>
              <a:rPr lang="en-US" sz="2400">
                <a:latin typeface="TW Cen MT"/>
                <a:ea typeface="+mn-lt"/>
                <a:cs typeface="+mn-lt"/>
              </a:rPr>
              <a:t>Watch out for email scams.</a:t>
            </a:r>
            <a:endParaRPr lang="en-US" sz="1400">
              <a:ea typeface="Meiryo"/>
            </a:endParaRPr>
          </a:p>
          <a:p>
            <a:pPr marL="285750" indent="-285750">
              <a:buFont typeface="Arial" panose="020B0604020202020204" pitchFamily="34" charset="0"/>
              <a:buChar char="•"/>
            </a:pPr>
            <a:r>
              <a:rPr lang="en-US" sz="2400">
                <a:latin typeface="TW Cen MT"/>
                <a:ea typeface="+mn-lt"/>
                <a:cs typeface="+mn-lt"/>
              </a:rPr>
              <a:t>Use a VPN. ...</a:t>
            </a:r>
            <a:endParaRPr lang="en-US" sz="1400">
              <a:ea typeface="Meiryo"/>
            </a:endParaRPr>
          </a:p>
          <a:p>
            <a:pPr marL="285750" indent="-285750">
              <a:buFont typeface="Arial" panose="020B0604020202020204" pitchFamily="34" charset="0"/>
              <a:buChar char="•"/>
            </a:pPr>
            <a:r>
              <a:rPr lang="en-US" sz="2400">
                <a:latin typeface="TW Cen MT"/>
                <a:ea typeface="+mn-lt"/>
                <a:cs typeface="+mn-lt"/>
              </a:rPr>
              <a:t>Use a strong password. ...</a:t>
            </a:r>
            <a:endParaRPr lang="en-US" sz="1400">
              <a:ea typeface="Meiryo"/>
            </a:endParaRPr>
          </a:p>
          <a:p>
            <a:pPr marL="285750" indent="-285750">
              <a:buFont typeface="Arial" panose="020B0604020202020204" pitchFamily="34" charset="0"/>
              <a:buChar char="•"/>
            </a:pPr>
            <a:r>
              <a:rPr lang="en-US" sz="2400">
                <a:latin typeface="TW Cen MT"/>
                <a:ea typeface="+mn-lt"/>
                <a:cs typeface="+mn-lt"/>
              </a:rPr>
              <a:t>Watch out for email scams.</a:t>
            </a:r>
            <a:endParaRPr lang="en-US">
              <a:ea typeface="Meiryo"/>
            </a:endParaRPr>
          </a:p>
          <a:p>
            <a:endParaRPr lang="en-US" sz="4400">
              <a:latin typeface="Marker Felt Thin" panose="02000400000000000000" pitchFamily="2" charset="77"/>
            </a:endParaRPr>
          </a:p>
        </p:txBody>
      </p:sp>
      <p:sp>
        <p:nvSpPr>
          <p:cNvPr id="6" name="Title 1">
            <a:extLst>
              <a:ext uri="{FF2B5EF4-FFF2-40B4-BE49-F238E27FC236}">
                <a16:creationId xmlns:a16="http://schemas.microsoft.com/office/drawing/2014/main" id="{6EDFA6AE-3D1B-4F59-A570-40F907E1A693}"/>
              </a:ext>
            </a:extLst>
          </p:cNvPr>
          <p:cNvSpPr>
            <a:spLocks noGrp="1"/>
          </p:cNvSpPr>
          <p:nvPr>
            <p:ph type="title"/>
          </p:nvPr>
        </p:nvSpPr>
        <p:spPr>
          <a:xfrm>
            <a:off x="1489842" y="1423701"/>
            <a:ext cx="10240903" cy="1233488"/>
          </a:xfrm>
        </p:spPr>
        <p:txBody>
          <a:bodyPr>
            <a:normAutofit fontScale="90000"/>
          </a:bodyPr>
          <a:lstStyle/>
          <a:p>
            <a:r>
              <a:rPr lang="en-US">
                <a:ea typeface="Meiryo"/>
              </a:rPr>
              <a:t>HOW TO SHOW STUDENTS TO PROTECT THEMSELVES WHEN MAKING ONLINE PURCHASES</a:t>
            </a:r>
            <a:endParaRPr lang="en-US"/>
          </a:p>
        </p:txBody>
      </p:sp>
    </p:spTree>
    <p:extLst>
      <p:ext uri="{BB962C8B-B14F-4D97-AF65-F5344CB8AC3E}">
        <p14:creationId xmlns:p14="http://schemas.microsoft.com/office/powerpoint/2010/main" val="3385398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7453D-E52E-4C15-B636-D7D04C5A7EC2}"/>
              </a:ext>
            </a:extLst>
          </p:cNvPr>
          <p:cNvSpPr>
            <a:spLocks noGrp="1"/>
          </p:cNvSpPr>
          <p:nvPr>
            <p:ph type="title"/>
          </p:nvPr>
        </p:nvSpPr>
        <p:spPr>
          <a:xfrm>
            <a:off x="1371600" y="793080"/>
            <a:ext cx="10240903" cy="787294"/>
          </a:xfrm>
        </p:spPr>
        <p:txBody>
          <a:bodyPr>
            <a:normAutofit/>
          </a:bodyPr>
          <a:lstStyle/>
          <a:p>
            <a:r>
              <a:rPr lang="en-US" b="0">
                <a:ea typeface="+mj-lt"/>
                <a:cs typeface="+mj-lt"/>
              </a:rPr>
              <a:t>My mantra: </a:t>
            </a:r>
            <a:endParaRPr lang="en-US"/>
          </a:p>
        </p:txBody>
      </p:sp>
      <p:sp>
        <p:nvSpPr>
          <p:cNvPr id="3" name="Content Placeholder 2">
            <a:extLst>
              <a:ext uri="{FF2B5EF4-FFF2-40B4-BE49-F238E27FC236}">
                <a16:creationId xmlns:a16="http://schemas.microsoft.com/office/drawing/2014/main" id="{E6A23EE9-00E4-4D9C-B0B8-A88961795928}"/>
              </a:ext>
            </a:extLst>
          </p:cNvPr>
          <p:cNvSpPr>
            <a:spLocks noGrp="1"/>
          </p:cNvSpPr>
          <p:nvPr>
            <p:ph idx="1"/>
          </p:nvPr>
        </p:nvSpPr>
        <p:spPr>
          <a:xfrm>
            <a:off x="1371600" y="2270115"/>
            <a:ext cx="10240903" cy="1698934"/>
          </a:xfrm>
        </p:spPr>
        <p:txBody>
          <a:bodyPr vert="horz" lIns="0" tIns="0" rIns="0" bIns="0" rtlCol="0" anchor="t">
            <a:normAutofit/>
          </a:bodyPr>
          <a:lstStyle/>
          <a:p>
            <a:pPr marL="0" indent="0">
              <a:buNone/>
            </a:pPr>
            <a:r>
              <a:rPr lang="en-US" cap="all">
                <a:ea typeface="+mn-lt"/>
                <a:cs typeface="+mn-lt"/>
              </a:rPr>
              <a:t>With technology use comes a responsibility to educate yourself.</a:t>
            </a:r>
          </a:p>
        </p:txBody>
      </p:sp>
      <p:pic>
        <p:nvPicPr>
          <p:cNvPr id="4" name="Picture 4" descr="People in a office discussing work over a laptop">
            <a:extLst>
              <a:ext uri="{FF2B5EF4-FFF2-40B4-BE49-F238E27FC236}">
                <a16:creationId xmlns:a16="http://schemas.microsoft.com/office/drawing/2014/main" id="{1A86146E-64E6-4BFC-B370-AAEC48D3688D}"/>
              </a:ext>
            </a:extLst>
          </p:cNvPr>
          <p:cNvPicPr>
            <a:picLocks noChangeAspect="1"/>
          </p:cNvPicPr>
          <p:nvPr/>
        </p:nvPicPr>
        <p:blipFill>
          <a:blip r:embed="rId2"/>
          <a:stretch>
            <a:fillRect/>
          </a:stretch>
        </p:blipFill>
        <p:spPr>
          <a:xfrm>
            <a:off x="6360827" y="3230467"/>
            <a:ext cx="4779363" cy="2982869"/>
          </a:xfrm>
          <a:prstGeom prst="rect">
            <a:avLst/>
          </a:prstGeom>
        </p:spPr>
      </p:pic>
    </p:spTree>
    <p:extLst>
      <p:ext uri="{BB962C8B-B14F-4D97-AF65-F5344CB8AC3E}">
        <p14:creationId xmlns:p14="http://schemas.microsoft.com/office/powerpoint/2010/main" val="2827646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93561-C122-4A16-BE81-59C80DF90B93}"/>
              </a:ext>
            </a:extLst>
          </p:cNvPr>
          <p:cNvSpPr>
            <a:spLocks noGrp="1"/>
          </p:cNvSpPr>
          <p:nvPr>
            <p:ph type="title"/>
          </p:nvPr>
        </p:nvSpPr>
        <p:spPr/>
        <p:txBody>
          <a:bodyPr/>
          <a:lstStyle/>
          <a:p>
            <a:r>
              <a:rPr lang="en-US"/>
              <a:t>Protect yourself and others</a:t>
            </a:r>
          </a:p>
        </p:txBody>
      </p:sp>
      <p:sp>
        <p:nvSpPr>
          <p:cNvPr id="3" name="Content Placeholder 2">
            <a:extLst>
              <a:ext uri="{FF2B5EF4-FFF2-40B4-BE49-F238E27FC236}">
                <a16:creationId xmlns:a16="http://schemas.microsoft.com/office/drawing/2014/main" id="{F2ADD5D9-3B80-4A86-8353-2EB06B13034E}"/>
              </a:ext>
            </a:extLst>
          </p:cNvPr>
          <p:cNvSpPr>
            <a:spLocks noGrp="1"/>
          </p:cNvSpPr>
          <p:nvPr>
            <p:ph idx="1"/>
          </p:nvPr>
        </p:nvSpPr>
        <p:spPr/>
        <p:txBody>
          <a:bodyPr vert="horz" lIns="0" tIns="0" rIns="0" bIns="0" rtlCol="0" anchor="t">
            <a:normAutofit/>
          </a:bodyPr>
          <a:lstStyle/>
          <a:p>
            <a:r>
              <a:rPr lang="en-US"/>
              <a:t>Rights and Responsibilities, Health and Wellness, and Security</a:t>
            </a:r>
          </a:p>
        </p:txBody>
      </p:sp>
      <p:sp>
        <p:nvSpPr>
          <p:cNvPr id="5" name="TextBox 4">
            <a:extLst>
              <a:ext uri="{FF2B5EF4-FFF2-40B4-BE49-F238E27FC236}">
                <a16:creationId xmlns:a16="http://schemas.microsoft.com/office/drawing/2014/main" id="{11EFE7A2-F406-4983-A7A9-6DE8C572A845}"/>
              </a:ext>
            </a:extLst>
          </p:cNvPr>
          <p:cNvSpPr txBox="1"/>
          <p:nvPr/>
        </p:nvSpPr>
        <p:spPr>
          <a:xfrm>
            <a:off x="8146211" y="623402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(Ribble, 2015)</a:t>
            </a:r>
          </a:p>
        </p:txBody>
      </p:sp>
    </p:spTree>
    <p:extLst>
      <p:ext uri="{BB962C8B-B14F-4D97-AF65-F5344CB8AC3E}">
        <p14:creationId xmlns:p14="http://schemas.microsoft.com/office/powerpoint/2010/main" val="24031599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AA15-C27A-4590-974B-659690AE537E}"/>
              </a:ext>
            </a:extLst>
          </p:cNvPr>
          <p:cNvSpPr>
            <a:spLocks noGrp="1"/>
          </p:cNvSpPr>
          <p:nvPr>
            <p:ph type="title"/>
          </p:nvPr>
        </p:nvSpPr>
        <p:spPr/>
        <p:txBody>
          <a:bodyPr/>
          <a:lstStyle/>
          <a:p>
            <a:r>
              <a:rPr lang="en-US"/>
              <a:t>DIGITAL RIGHTS AND RESPONSIBILITIES</a:t>
            </a:r>
          </a:p>
        </p:txBody>
      </p:sp>
      <p:sp>
        <p:nvSpPr>
          <p:cNvPr id="3" name="Content Placeholder 2">
            <a:extLst>
              <a:ext uri="{FF2B5EF4-FFF2-40B4-BE49-F238E27FC236}">
                <a16:creationId xmlns:a16="http://schemas.microsoft.com/office/drawing/2014/main" id="{AD5CD249-1AC2-476B-93C4-9BF97D893465}"/>
              </a:ext>
            </a:extLst>
          </p:cNvPr>
          <p:cNvSpPr>
            <a:spLocks noGrp="1"/>
          </p:cNvSpPr>
          <p:nvPr>
            <p:ph idx="1"/>
          </p:nvPr>
        </p:nvSpPr>
        <p:spPr/>
        <p:txBody>
          <a:bodyPr vert="horz" lIns="0" tIns="0" rIns="0" bIns="0" rtlCol="0" anchor="t">
            <a:normAutofit/>
          </a:bodyPr>
          <a:lstStyle/>
          <a:p>
            <a:r>
              <a:rPr lang="en-US"/>
              <a:t>Are students aware of their rights while using technology and protecting it?</a:t>
            </a:r>
          </a:p>
          <a:p>
            <a:r>
              <a:rPr lang="en-US"/>
              <a:t>Students must be aware of what they can do and what responsibilities they have when using technology.</a:t>
            </a:r>
          </a:p>
          <a:p>
            <a:r>
              <a:rPr lang="en-US"/>
              <a:t>Students have the right to use various sources in their work but must responsibly cite those sources and be knowledgeable of copyright laws and fair use.   </a:t>
            </a:r>
          </a:p>
          <a:p>
            <a:r>
              <a:rPr lang="en-US"/>
              <a:t>We must teach our students to understand rules with using technology.</a:t>
            </a:r>
          </a:p>
          <a:p>
            <a:endParaRPr lang="en-US"/>
          </a:p>
        </p:txBody>
      </p:sp>
      <p:sp>
        <p:nvSpPr>
          <p:cNvPr id="5" name="TextBox 4">
            <a:extLst>
              <a:ext uri="{FF2B5EF4-FFF2-40B4-BE49-F238E27FC236}">
                <a16:creationId xmlns:a16="http://schemas.microsoft.com/office/drawing/2014/main" id="{5F2E0A7C-AADB-4DDA-9876-0E9590FF563B}"/>
              </a:ext>
            </a:extLst>
          </p:cNvPr>
          <p:cNvSpPr txBox="1"/>
          <p:nvPr/>
        </p:nvSpPr>
        <p:spPr>
          <a:xfrm>
            <a:off x="8146211" y="623402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(Ribble, 2015)</a:t>
            </a:r>
          </a:p>
        </p:txBody>
      </p:sp>
    </p:spTree>
    <p:extLst>
      <p:ext uri="{BB962C8B-B14F-4D97-AF65-F5344CB8AC3E}">
        <p14:creationId xmlns:p14="http://schemas.microsoft.com/office/powerpoint/2010/main" val="6605081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E5F10-B4B3-4EA6-AE47-FF1AA62818C0}"/>
              </a:ext>
            </a:extLst>
          </p:cNvPr>
          <p:cNvSpPr>
            <a:spLocks noGrp="1"/>
          </p:cNvSpPr>
          <p:nvPr>
            <p:ph type="title"/>
          </p:nvPr>
        </p:nvSpPr>
        <p:spPr>
          <a:xfrm>
            <a:off x="977462" y="4804"/>
            <a:ext cx="10240903" cy="1233488"/>
          </a:xfrm>
        </p:spPr>
        <p:txBody>
          <a:bodyPr/>
          <a:lstStyle/>
          <a:p>
            <a:r>
              <a:rPr lang="en-US"/>
              <a:t>Cyberbullying</a:t>
            </a:r>
          </a:p>
        </p:txBody>
      </p:sp>
      <p:sp>
        <p:nvSpPr>
          <p:cNvPr id="3" name="Content Placeholder 2">
            <a:extLst>
              <a:ext uri="{FF2B5EF4-FFF2-40B4-BE49-F238E27FC236}">
                <a16:creationId xmlns:a16="http://schemas.microsoft.com/office/drawing/2014/main" id="{FDB93D46-59F8-41FF-820E-1413BC4F8A35}"/>
              </a:ext>
            </a:extLst>
          </p:cNvPr>
          <p:cNvSpPr>
            <a:spLocks noGrp="1"/>
          </p:cNvSpPr>
          <p:nvPr>
            <p:ph idx="1"/>
          </p:nvPr>
        </p:nvSpPr>
        <p:spPr>
          <a:xfrm>
            <a:off x="1371600" y="1352939"/>
            <a:ext cx="10240903" cy="4718179"/>
          </a:xfrm>
        </p:spPr>
        <p:txBody>
          <a:bodyPr vert="horz" lIns="0" tIns="0" rIns="0" bIns="0" rtlCol="0" anchor="t">
            <a:normAutofit fontScale="85000" lnSpcReduction="10000"/>
          </a:bodyPr>
          <a:lstStyle/>
          <a:p>
            <a:r>
              <a:rPr lang="en-US"/>
              <a:t>RIGHTS AND RESPONSIBILITIES</a:t>
            </a:r>
          </a:p>
          <a:p>
            <a:r>
              <a:rPr lang="en-US">
                <a:ea typeface="+mn-lt"/>
                <a:cs typeface="+mn-lt"/>
              </a:rPr>
              <a:t>Ryan Halligan was a student who suffered from three types of cyberbullying that led to his suicide. It was preventable and shows the need for an education on cyberbullying. The types of cyberbullying in this case study are: rumor spreading, information spreading, and impersonation.  </a:t>
            </a:r>
          </a:p>
          <a:p>
            <a:r>
              <a:rPr lang="en-US">
                <a:ea typeface="+mn-lt"/>
                <a:cs typeface="+mn-lt"/>
              </a:rPr>
              <a:t>This was preventable event.</a:t>
            </a:r>
          </a:p>
          <a:p>
            <a:endParaRPr lang="en-US">
              <a:ea typeface="+mn-lt"/>
              <a:cs typeface="+mn-lt"/>
            </a:endParaRPr>
          </a:p>
          <a:p>
            <a:r>
              <a:rPr lang="en-US">
                <a:ea typeface="+mn-lt"/>
                <a:cs typeface="+mn-lt"/>
              </a:rPr>
              <a:t>There are 49 states that have anti-laws now that require school districts to have anti-bullying policies that can criminalize students for bullying. It is now required that districts create internet safety, ethics, and etiquette training and curriculum (Hinduja &amp; Patchin, 2015, p. 132).</a:t>
            </a:r>
            <a:endParaRPr lang="en-US"/>
          </a:p>
          <a:p>
            <a:r>
              <a:rPr lang="en-US">
                <a:ea typeface="+mn-lt"/>
                <a:cs typeface="+mn-lt"/>
              </a:rPr>
              <a:t>Because of this tragedy, his father helped pass a law mandating suicide prevention education (Halligan, 2020). Also, there is more awareness about how empathy negates attacks like this. </a:t>
            </a:r>
            <a:endParaRPr lang="en-US"/>
          </a:p>
          <a:p>
            <a:pPr marL="0" indent="0">
              <a:buNone/>
            </a:pPr>
            <a:endParaRPr lang="en-US"/>
          </a:p>
          <a:p>
            <a:endParaRPr lang="en-US"/>
          </a:p>
          <a:p>
            <a:endParaRPr lang="en-US"/>
          </a:p>
        </p:txBody>
      </p:sp>
    </p:spTree>
    <p:extLst>
      <p:ext uri="{BB962C8B-B14F-4D97-AF65-F5344CB8AC3E}">
        <p14:creationId xmlns:p14="http://schemas.microsoft.com/office/powerpoint/2010/main" val="19558975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B6E8-6087-4099-AD21-DCDD1C2C868E}"/>
              </a:ext>
            </a:extLst>
          </p:cNvPr>
          <p:cNvSpPr>
            <a:spLocks noGrp="1"/>
          </p:cNvSpPr>
          <p:nvPr>
            <p:ph type="title"/>
          </p:nvPr>
        </p:nvSpPr>
        <p:spPr/>
        <p:txBody>
          <a:bodyPr/>
          <a:lstStyle/>
          <a:p>
            <a:r>
              <a:rPr lang="en-US"/>
              <a:t>Cyberbullying </a:t>
            </a:r>
            <a:br>
              <a:rPr lang="en-US"/>
            </a:br>
            <a:endParaRPr lang="en-US"/>
          </a:p>
        </p:txBody>
      </p:sp>
      <p:sp>
        <p:nvSpPr>
          <p:cNvPr id="3" name="Content Placeholder 2">
            <a:extLst>
              <a:ext uri="{FF2B5EF4-FFF2-40B4-BE49-F238E27FC236}">
                <a16:creationId xmlns:a16="http://schemas.microsoft.com/office/drawing/2014/main" id="{9FCB702C-1D13-45D1-B391-C5190834C718}"/>
              </a:ext>
            </a:extLst>
          </p:cNvPr>
          <p:cNvSpPr>
            <a:spLocks noGrp="1"/>
          </p:cNvSpPr>
          <p:nvPr>
            <p:ph idx="1"/>
          </p:nvPr>
        </p:nvSpPr>
        <p:spPr/>
        <p:txBody>
          <a:bodyPr vert="horz" lIns="0" tIns="0" rIns="0" bIns="0" rtlCol="0" anchor="t">
            <a:normAutofit fontScale="92500" lnSpcReduction="20000"/>
          </a:bodyPr>
          <a:lstStyle/>
          <a:p>
            <a:r>
              <a:rPr lang="en-US">
                <a:ea typeface="+mn-lt"/>
                <a:cs typeface="+mn-lt"/>
              </a:rPr>
              <a:t>There are different forms of cyberbullying and the nature in which they occur. They include rumor spreading, flaming, posting pictures and videos, commenting and messaging, impersonations, tagging and untagging others, and cyberstalking.  </a:t>
            </a:r>
          </a:p>
          <a:p>
            <a:r>
              <a:rPr lang="en-US">
                <a:ea typeface="+mn-lt"/>
                <a:cs typeface="+mn-lt"/>
              </a:rPr>
              <a:t>According to </a:t>
            </a:r>
            <a:r>
              <a:rPr lang="en-US" i="1">
                <a:ea typeface="+mn-lt"/>
                <a:cs typeface="+mn-lt"/>
              </a:rPr>
              <a:t>Bullying Beyond the Schoolyard: Preventing and Responding to Cyberbullying by </a:t>
            </a:r>
            <a:r>
              <a:rPr lang="en-US">
                <a:ea typeface="+mn-lt"/>
                <a:cs typeface="+mn-lt"/>
              </a:rPr>
              <a:t>Hinduja &amp; Patchin, bullying, in general, is defined as when someone says or does something intentionally hurtful and they continue to do so after being told to stop. They don't stop even though the person is visibly upset (Hinduja &amp; Patchin, 2015, p. 8). </a:t>
            </a:r>
          </a:p>
          <a:p>
            <a:r>
              <a:rPr lang="en-US">
                <a:ea typeface="+mn-lt"/>
                <a:cs typeface="+mn-lt"/>
              </a:rPr>
              <a:t>Similarly cyberbullying includes the willful, repeated, harm against a person using computers, cell phones, and other electronic devices.  Everyone and anyone can be affected by cyberbullying. If there is a medium and malicious intent, it can happen to anyone.   </a:t>
            </a:r>
            <a:endParaRPr lang="en-US"/>
          </a:p>
          <a:p>
            <a:endParaRPr lang="en-US"/>
          </a:p>
          <a:p>
            <a:endParaRPr lang="en-US"/>
          </a:p>
          <a:p>
            <a:endParaRPr lang="en-US"/>
          </a:p>
          <a:p>
            <a:endParaRPr lang="en-US"/>
          </a:p>
        </p:txBody>
      </p:sp>
    </p:spTree>
    <p:extLst>
      <p:ext uri="{BB962C8B-B14F-4D97-AF65-F5344CB8AC3E}">
        <p14:creationId xmlns:p14="http://schemas.microsoft.com/office/powerpoint/2010/main" val="2212228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132D2-5B79-4DA7-9762-1A25D61CD313}"/>
              </a:ext>
            </a:extLst>
          </p:cNvPr>
          <p:cNvSpPr>
            <a:spLocks noGrp="1"/>
          </p:cNvSpPr>
          <p:nvPr>
            <p:ph type="title"/>
          </p:nvPr>
        </p:nvSpPr>
        <p:spPr/>
        <p:txBody>
          <a:bodyPr/>
          <a:lstStyle/>
          <a:p>
            <a:r>
              <a:rPr lang="en-US"/>
              <a:t>RECOMMENDATIONS TO PREVENT CYBERBULLYING</a:t>
            </a:r>
          </a:p>
        </p:txBody>
      </p:sp>
      <p:sp>
        <p:nvSpPr>
          <p:cNvPr id="3" name="Content Placeholder 2">
            <a:extLst>
              <a:ext uri="{FF2B5EF4-FFF2-40B4-BE49-F238E27FC236}">
                <a16:creationId xmlns:a16="http://schemas.microsoft.com/office/drawing/2014/main" id="{2EF1B284-9289-48D1-929B-218E642BA833}"/>
              </a:ext>
            </a:extLst>
          </p:cNvPr>
          <p:cNvSpPr>
            <a:spLocks noGrp="1"/>
          </p:cNvSpPr>
          <p:nvPr>
            <p:ph idx="1"/>
          </p:nvPr>
        </p:nvSpPr>
        <p:spPr/>
        <p:txBody>
          <a:bodyPr vert="horz" lIns="0" tIns="0" rIns="0" bIns="0" rtlCol="0" anchor="t">
            <a:normAutofit fontScale="70000" lnSpcReduction="20000"/>
          </a:bodyPr>
          <a:lstStyle/>
          <a:p>
            <a:endParaRPr lang="en-US">
              <a:ea typeface="+mn-lt"/>
              <a:cs typeface="+mn-lt"/>
            </a:endParaRPr>
          </a:p>
          <a:p>
            <a:r>
              <a:rPr lang="en-US">
                <a:ea typeface="+mn-lt"/>
                <a:cs typeface="+mn-lt"/>
              </a:rPr>
              <a:t>Infusing information into the student mindset about cyberbullying and creating awareness can be done directly through educators and parents.</a:t>
            </a:r>
          </a:p>
          <a:p>
            <a:r>
              <a:rPr lang="en-US">
                <a:ea typeface="+mn-lt"/>
                <a:cs typeface="+mn-lt"/>
              </a:rPr>
              <a:t>The issues should be embedded in curriculum.  Some schools have practiced digital citizenship, but only the for one day at the beginning of the year and never again. It is the responsibility of the district to allow educators to build awareness in the student population, especially if the students are provided with a district device. To build awareness daily, a newsletter can be made for students with articles and stories, student can be expose to issues in homeroom classes with discussions and activities as embedded curriculum. I believe that our students can easily become bullies if there is no accountability or social connection with each other. </a:t>
            </a:r>
          </a:p>
          <a:p>
            <a:r>
              <a:rPr lang="en-US">
                <a:ea typeface="+mn-lt"/>
                <a:cs typeface="+mn-lt"/>
              </a:rPr>
              <a:t>Brewer and Kerslake concluded that a people who had low self-esteem were more likely to commit cyberbullying.  Therefore, embedding cyberbullying issues into curriculum can involve helping build self-esteem (Brewer &amp; Kerslake, 2015). Through the involvement of educators and parents through constant infusion of the issues, cyberbullying will not show it's face in schools. </a:t>
            </a:r>
            <a:endParaRPr lang="en-US"/>
          </a:p>
        </p:txBody>
      </p:sp>
    </p:spTree>
    <p:extLst>
      <p:ext uri="{BB962C8B-B14F-4D97-AF65-F5344CB8AC3E}">
        <p14:creationId xmlns:p14="http://schemas.microsoft.com/office/powerpoint/2010/main" val="2681831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90F46-6600-4330-A8B4-59CEA2F76CD2}"/>
              </a:ext>
            </a:extLst>
          </p:cNvPr>
          <p:cNvSpPr>
            <a:spLocks noGrp="1"/>
          </p:cNvSpPr>
          <p:nvPr>
            <p:ph type="title"/>
          </p:nvPr>
        </p:nvSpPr>
        <p:spPr/>
        <p:txBody>
          <a:bodyPr/>
          <a:lstStyle/>
          <a:p>
            <a:r>
              <a:rPr lang="en-US"/>
              <a:t>The key to ending cyberbullyngIcitizens project</a:t>
            </a:r>
          </a:p>
        </p:txBody>
      </p:sp>
      <p:sp>
        <p:nvSpPr>
          <p:cNvPr id="3" name="Content Placeholder 2">
            <a:extLst>
              <a:ext uri="{FF2B5EF4-FFF2-40B4-BE49-F238E27FC236}">
                <a16:creationId xmlns:a16="http://schemas.microsoft.com/office/drawing/2014/main" id="{08A56E75-D3D0-410C-81CB-079CE78EE474}"/>
              </a:ext>
            </a:extLst>
          </p:cNvPr>
          <p:cNvSpPr>
            <a:spLocks noGrp="1"/>
          </p:cNvSpPr>
          <p:nvPr>
            <p:ph idx="1"/>
          </p:nvPr>
        </p:nvSpPr>
        <p:spPr/>
        <p:txBody>
          <a:bodyPr vert="horz" lIns="0" tIns="0" rIns="0" bIns="0" rtlCol="0" anchor="t">
            <a:normAutofit fontScale="70000" lnSpcReduction="20000"/>
          </a:bodyPr>
          <a:lstStyle/>
          <a:p>
            <a:r>
              <a:rPr lang="en-US">
                <a:ea typeface="+mn-lt"/>
                <a:cs typeface="+mn-lt"/>
              </a:rPr>
              <a:t>The college freshmen and high school juniors examined cyberbullying and redefined citizenship in the 21</a:t>
            </a:r>
            <a:r>
              <a:rPr lang="en-US" baseline="30000">
                <a:ea typeface="+mn-lt"/>
                <a:cs typeface="+mn-lt"/>
              </a:rPr>
              <a:t>st</a:t>
            </a:r>
            <a:r>
              <a:rPr lang="en-US">
                <a:ea typeface="+mn-lt"/>
                <a:cs typeface="+mn-lt"/>
              </a:rPr>
              <a:t> century. They concluded that teaching empathy was the most effective way to prevent bullying. A participant from the project stated “An iCitizen sees every person as a human first...be a person who has dignity for themselves and the world” (Curan, 2015, pg. 10). Standing up to bullies and reject disrespect daily will build a culture that reflects the beliefs of a digital citizen. Bullies will no longer have power over the communities of iCitizens.  </a:t>
            </a:r>
          </a:p>
          <a:p>
            <a:r>
              <a:rPr lang="en-US">
                <a:ea typeface="+mn-lt"/>
                <a:cs typeface="+mn-lt"/>
              </a:rPr>
              <a:t>Curran’s (2012) iCitizens Project participants defined an iCitizen as a person who is “aware, empathetic, and socially responsible; they believe in social justice and model socially responsibility both face-to-face and virtually”. He added that this citizen should be involved and connected to the world (Curran, 2015, p. 16). </a:t>
            </a:r>
          </a:p>
          <a:p>
            <a:r>
              <a:rPr lang="en-US">
                <a:ea typeface="+mn-lt"/>
                <a:cs typeface="+mn-lt"/>
              </a:rPr>
              <a:t>The iCitizenship project provided the basis for the implication that “Empathy must be modeled and taught early and often”</a:t>
            </a:r>
          </a:p>
          <a:p>
            <a:r>
              <a:rPr lang="en-US">
                <a:ea typeface="+mn-lt"/>
                <a:cs typeface="+mn-lt"/>
              </a:rPr>
              <a:t> Empathy is difficult to teach in the classroom setting but can be done.</a:t>
            </a:r>
            <a:endParaRPr lang="en-US"/>
          </a:p>
          <a:p>
            <a:pPr marL="0" indent="0">
              <a:buNone/>
            </a:pPr>
            <a:endParaRPr lang="en-US">
              <a:ea typeface="+mn-lt"/>
              <a:cs typeface="+mn-lt"/>
            </a:endParaRPr>
          </a:p>
        </p:txBody>
      </p:sp>
    </p:spTree>
    <p:extLst>
      <p:ext uri="{BB962C8B-B14F-4D97-AF65-F5344CB8AC3E}">
        <p14:creationId xmlns:p14="http://schemas.microsoft.com/office/powerpoint/2010/main" val="28451275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E4436-5A00-4C17-99F7-D08B0B3496CA}"/>
              </a:ext>
            </a:extLst>
          </p:cNvPr>
          <p:cNvSpPr>
            <a:spLocks noGrp="1"/>
          </p:cNvSpPr>
          <p:nvPr>
            <p:ph type="title"/>
          </p:nvPr>
        </p:nvSpPr>
        <p:spPr/>
        <p:txBody>
          <a:bodyPr>
            <a:normAutofit/>
          </a:bodyPr>
          <a:lstStyle/>
          <a:p>
            <a:r>
              <a:rPr lang="en-US"/>
              <a:t>Ending cyberbullying: Recommendations</a:t>
            </a:r>
          </a:p>
        </p:txBody>
      </p:sp>
      <p:sp>
        <p:nvSpPr>
          <p:cNvPr id="3" name="Content Placeholder 2">
            <a:extLst>
              <a:ext uri="{FF2B5EF4-FFF2-40B4-BE49-F238E27FC236}">
                <a16:creationId xmlns:a16="http://schemas.microsoft.com/office/drawing/2014/main" id="{AFE577A7-9152-4052-A586-B9C537BD7562}"/>
              </a:ext>
            </a:extLst>
          </p:cNvPr>
          <p:cNvSpPr>
            <a:spLocks noGrp="1"/>
          </p:cNvSpPr>
          <p:nvPr>
            <p:ph idx="1"/>
          </p:nvPr>
        </p:nvSpPr>
        <p:spPr/>
        <p:txBody>
          <a:bodyPr vert="horz" lIns="0" tIns="0" rIns="0" bIns="0" rtlCol="0" anchor="t">
            <a:normAutofit/>
          </a:bodyPr>
          <a:lstStyle/>
          <a:p>
            <a:r>
              <a:rPr lang="en-US"/>
              <a:t>Embed discussions that allow students to build empathy in the curriculum</a:t>
            </a:r>
          </a:p>
          <a:p>
            <a:r>
              <a:rPr lang="en-US"/>
              <a:t>Have consistent lessons on cyberbullying</a:t>
            </a:r>
          </a:p>
          <a:p>
            <a:r>
              <a:rPr lang="en-US"/>
              <a:t>Make hotlines and help visible and accessible</a:t>
            </a:r>
          </a:p>
          <a:p>
            <a:r>
              <a:rPr lang="en-US"/>
              <a:t>Help students build relationships and create an atmosphere that prevents bullying in general.</a:t>
            </a:r>
          </a:p>
          <a:p>
            <a:endParaRPr lang="en-US"/>
          </a:p>
        </p:txBody>
      </p:sp>
    </p:spTree>
    <p:extLst>
      <p:ext uri="{BB962C8B-B14F-4D97-AF65-F5344CB8AC3E}">
        <p14:creationId xmlns:p14="http://schemas.microsoft.com/office/powerpoint/2010/main" val="14148598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1E7F8-D220-49DD-AE2B-33AE8FE3B70F}"/>
              </a:ext>
            </a:extLst>
          </p:cNvPr>
          <p:cNvSpPr>
            <a:spLocks noGrp="1"/>
          </p:cNvSpPr>
          <p:nvPr>
            <p:ph type="title"/>
          </p:nvPr>
        </p:nvSpPr>
        <p:spPr/>
        <p:txBody>
          <a:bodyPr/>
          <a:lstStyle/>
          <a:p>
            <a:r>
              <a:rPr lang="en-US"/>
              <a:t>DIGITAL SECURITY</a:t>
            </a:r>
          </a:p>
        </p:txBody>
      </p:sp>
      <p:sp>
        <p:nvSpPr>
          <p:cNvPr id="3" name="Content Placeholder 2">
            <a:extLst>
              <a:ext uri="{FF2B5EF4-FFF2-40B4-BE49-F238E27FC236}">
                <a16:creationId xmlns:a16="http://schemas.microsoft.com/office/drawing/2014/main" id="{097F9609-D7AC-4397-8A6B-F39DDC763F7B}"/>
              </a:ext>
            </a:extLst>
          </p:cNvPr>
          <p:cNvSpPr>
            <a:spLocks noGrp="1"/>
          </p:cNvSpPr>
          <p:nvPr>
            <p:ph idx="1"/>
          </p:nvPr>
        </p:nvSpPr>
        <p:spPr/>
        <p:txBody>
          <a:bodyPr vert="horz" lIns="0" tIns="0" rIns="0" bIns="0" rtlCol="0" anchor="t">
            <a:normAutofit/>
          </a:bodyPr>
          <a:lstStyle/>
          <a:p>
            <a:r>
              <a:rPr lang="en-US"/>
              <a:t>Are student safely protecting their information and protecting other people's data?</a:t>
            </a:r>
          </a:p>
          <a:p>
            <a:r>
              <a:rPr lang="en-US"/>
              <a:t>Putting locks on our personal items and properties should also be considered for our information online.   Students must be knowledgeable of computer viruses, phishing, or compromising cloud drives. </a:t>
            </a:r>
          </a:p>
          <a:p>
            <a:r>
              <a:rPr lang="en-US"/>
              <a:t>Solutions to this problem would be showing students how to enable firewalls, recognizing phishing scams and encrypting their personal information. </a:t>
            </a:r>
          </a:p>
        </p:txBody>
      </p:sp>
      <p:sp>
        <p:nvSpPr>
          <p:cNvPr id="5" name="TextBox 4">
            <a:extLst>
              <a:ext uri="{FF2B5EF4-FFF2-40B4-BE49-F238E27FC236}">
                <a16:creationId xmlns:a16="http://schemas.microsoft.com/office/drawing/2014/main" id="{D5B93E6C-5C76-4595-A13D-3DAA828DC817}"/>
              </a:ext>
            </a:extLst>
          </p:cNvPr>
          <p:cNvSpPr txBox="1"/>
          <p:nvPr/>
        </p:nvSpPr>
        <p:spPr>
          <a:xfrm>
            <a:off x="8146211" y="623402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(Ribble, 2015)</a:t>
            </a:r>
          </a:p>
        </p:txBody>
      </p:sp>
    </p:spTree>
    <p:extLst>
      <p:ext uri="{BB962C8B-B14F-4D97-AF65-F5344CB8AC3E}">
        <p14:creationId xmlns:p14="http://schemas.microsoft.com/office/powerpoint/2010/main" val="2325162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8A3F8-07B6-4D4F-9379-5139EB995400}"/>
              </a:ext>
            </a:extLst>
          </p:cNvPr>
          <p:cNvSpPr>
            <a:spLocks noGrp="1"/>
          </p:cNvSpPr>
          <p:nvPr>
            <p:ph type="title"/>
          </p:nvPr>
        </p:nvSpPr>
        <p:spPr/>
        <p:txBody>
          <a:bodyPr/>
          <a:lstStyle/>
          <a:p>
            <a:r>
              <a:rPr lang="en-US"/>
              <a:t>DIGITAL HEALTH AND WELLNESS</a:t>
            </a:r>
          </a:p>
        </p:txBody>
      </p:sp>
      <p:sp>
        <p:nvSpPr>
          <p:cNvPr id="3" name="Content Placeholder 2">
            <a:extLst>
              <a:ext uri="{FF2B5EF4-FFF2-40B4-BE49-F238E27FC236}">
                <a16:creationId xmlns:a16="http://schemas.microsoft.com/office/drawing/2014/main" id="{BF82D383-DB16-4E64-99A6-F61E73831D88}"/>
              </a:ext>
            </a:extLst>
          </p:cNvPr>
          <p:cNvSpPr>
            <a:spLocks noGrp="1"/>
          </p:cNvSpPr>
          <p:nvPr>
            <p:ph idx="1"/>
          </p:nvPr>
        </p:nvSpPr>
        <p:spPr/>
        <p:txBody>
          <a:bodyPr vert="horz" lIns="0" tIns="0" rIns="0" bIns="0" rtlCol="0" anchor="t">
            <a:normAutofit lnSpcReduction="10000"/>
          </a:bodyPr>
          <a:lstStyle/>
          <a:p>
            <a:r>
              <a:rPr lang="en-US"/>
              <a:t>Are students using technology in healthy ways, physically and psychologically? Are they aware of the risks?</a:t>
            </a:r>
          </a:p>
          <a:p>
            <a:r>
              <a:rPr lang="en-US"/>
              <a:t>Students can be affected by technology. Whether it is by spending too much time on their devices and being addicted  or by being physiologically affected by the posture the student is holding while using the device.  During virtual or distance learning, one can feel the effects of sitting at a computer and staring into the blank screen.</a:t>
            </a:r>
          </a:p>
          <a:p>
            <a:r>
              <a:rPr lang="en-US"/>
              <a:t>Students should be taught how to manage time on the device or state healthy span of time for utilizing technology. </a:t>
            </a:r>
          </a:p>
          <a:p>
            <a:endParaRPr lang="en-US"/>
          </a:p>
          <a:p>
            <a:endParaRPr lang="en-US"/>
          </a:p>
        </p:txBody>
      </p:sp>
      <p:sp>
        <p:nvSpPr>
          <p:cNvPr id="5" name="TextBox 4">
            <a:extLst>
              <a:ext uri="{FF2B5EF4-FFF2-40B4-BE49-F238E27FC236}">
                <a16:creationId xmlns:a16="http://schemas.microsoft.com/office/drawing/2014/main" id="{00455331-8D03-4292-BF35-296BABB7719B}"/>
              </a:ext>
            </a:extLst>
          </p:cNvPr>
          <p:cNvSpPr txBox="1"/>
          <p:nvPr/>
        </p:nvSpPr>
        <p:spPr>
          <a:xfrm>
            <a:off x="8146211" y="623402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(Ribble, 2015)</a:t>
            </a:r>
          </a:p>
        </p:txBody>
      </p:sp>
    </p:spTree>
    <p:extLst>
      <p:ext uri="{BB962C8B-B14F-4D97-AF65-F5344CB8AC3E}">
        <p14:creationId xmlns:p14="http://schemas.microsoft.com/office/powerpoint/2010/main" val="19780289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8C4F8-B175-484C-98F6-3B4E4FEA1CAF}"/>
              </a:ext>
            </a:extLst>
          </p:cNvPr>
          <p:cNvSpPr>
            <a:spLocks noGrp="1"/>
          </p:cNvSpPr>
          <p:nvPr>
            <p:ph type="title"/>
          </p:nvPr>
        </p:nvSpPr>
        <p:spPr/>
        <p:txBody>
          <a:bodyPr/>
          <a:lstStyle/>
          <a:p>
            <a:r>
              <a:rPr lang="en-US"/>
              <a:t>Safe and healthy best practices and recommendations</a:t>
            </a:r>
          </a:p>
        </p:txBody>
      </p:sp>
      <p:sp>
        <p:nvSpPr>
          <p:cNvPr id="3" name="Content Placeholder 2">
            <a:extLst>
              <a:ext uri="{FF2B5EF4-FFF2-40B4-BE49-F238E27FC236}">
                <a16:creationId xmlns:a16="http://schemas.microsoft.com/office/drawing/2014/main" id="{C2922CF8-A78F-425D-8712-DE8253937B11}"/>
              </a:ext>
            </a:extLst>
          </p:cNvPr>
          <p:cNvSpPr>
            <a:spLocks noGrp="1"/>
          </p:cNvSpPr>
          <p:nvPr>
            <p:ph idx="1"/>
          </p:nvPr>
        </p:nvSpPr>
        <p:spPr/>
        <p:txBody>
          <a:bodyPr vert="horz" lIns="0" tIns="0" rIns="0" bIns="0" rtlCol="0" anchor="t">
            <a:normAutofit/>
          </a:bodyPr>
          <a:lstStyle/>
          <a:p>
            <a:r>
              <a:rPr lang="en-US"/>
              <a:t>Post suggestions for ideal amounts of time spend on the computer.</a:t>
            </a:r>
          </a:p>
          <a:p>
            <a:r>
              <a:rPr lang="en-US"/>
              <a:t>Discuss and suggest ways to keep a good posture and how to prevent carpal tunnel syndrome. </a:t>
            </a:r>
          </a:p>
          <a:p>
            <a:r>
              <a:rPr lang="en-US"/>
              <a:t>Have mental check-ins.</a:t>
            </a:r>
          </a:p>
          <a:p>
            <a:r>
              <a:rPr lang="en-US"/>
              <a:t>Set clear expectations of not allowing students to inappropriate material.</a:t>
            </a:r>
          </a:p>
          <a:p>
            <a:r>
              <a:rPr lang="en-US"/>
              <a:t>Set restrictions, if possible, with software or programs that allow monitoring.</a:t>
            </a:r>
          </a:p>
        </p:txBody>
      </p:sp>
    </p:spTree>
    <p:extLst>
      <p:ext uri="{BB962C8B-B14F-4D97-AF65-F5344CB8AC3E}">
        <p14:creationId xmlns:p14="http://schemas.microsoft.com/office/powerpoint/2010/main" val="1867246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87D81-4D40-4790-9C2C-680078977B20}"/>
              </a:ext>
            </a:extLst>
          </p:cNvPr>
          <p:cNvSpPr>
            <a:spLocks noGrp="1"/>
          </p:cNvSpPr>
          <p:nvPr>
            <p:ph type="title"/>
          </p:nvPr>
        </p:nvSpPr>
        <p:spPr>
          <a:xfrm>
            <a:off x="977462" y="2501011"/>
            <a:ext cx="10240903" cy="1233488"/>
          </a:xfrm>
        </p:spPr>
        <p:txBody>
          <a:bodyPr>
            <a:normAutofit fontScale="90000"/>
          </a:bodyPr>
          <a:lstStyle/>
          <a:p>
            <a:r>
              <a:rPr lang="en-US"/>
              <a:t>Educating ourselves and our students about the  challenges with technology leads to better digital citizenship</a:t>
            </a:r>
          </a:p>
        </p:txBody>
      </p:sp>
    </p:spTree>
    <p:extLst>
      <p:ext uri="{BB962C8B-B14F-4D97-AF65-F5344CB8AC3E}">
        <p14:creationId xmlns:p14="http://schemas.microsoft.com/office/powerpoint/2010/main" val="39260043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30C279-9515-414B-A252-DDC6ADA6FF6F}"/>
              </a:ext>
            </a:extLst>
          </p:cNvPr>
          <p:cNvSpPr txBox="1"/>
          <p:nvPr/>
        </p:nvSpPr>
        <p:spPr>
          <a:xfrm>
            <a:off x="109268" y="66135"/>
            <a:ext cx="12145992"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700" b="1">
                <a:latin typeface="Arial"/>
                <a:cs typeface="Arial"/>
              </a:rPr>
              <a:t>Technology is a powerful tool that will enrich instruction, but</a:t>
            </a:r>
            <a:endParaRPr lang="en-US">
              <a:latin typeface="Tw Cen MT"/>
              <a:cs typeface="Arial"/>
            </a:endParaRPr>
          </a:p>
          <a:p>
            <a:pPr algn="ctr"/>
            <a:endParaRPr lang="en-US"/>
          </a:p>
          <a:p>
            <a:pPr algn="ctr"/>
            <a:endParaRPr lang="en-US"/>
          </a:p>
          <a:p>
            <a:pPr algn="ctr"/>
            <a:endParaRPr lang="en-US"/>
          </a:p>
          <a:p>
            <a:pPr algn="ctr"/>
            <a:endParaRPr lang="en-US"/>
          </a:p>
          <a:p>
            <a:pPr algn="ctr"/>
            <a:endParaRPr lang="en-US"/>
          </a:p>
          <a:p>
            <a:pPr algn="ctr"/>
            <a:br>
              <a:rPr lang="en-US"/>
            </a:br>
            <a:endParaRPr lang="en-US" sz="3700" b="1" i="1">
              <a:solidFill>
                <a:srgbClr val="C55A11"/>
              </a:solidFill>
              <a:latin typeface="Arial"/>
              <a:cs typeface="Arial"/>
            </a:endParaRPr>
          </a:p>
          <a:p>
            <a:pPr algn="ctr"/>
            <a:endParaRPr lang="en-US"/>
          </a:p>
          <a:p>
            <a:pPr algn="ctr"/>
            <a:endParaRPr lang="en-US"/>
          </a:p>
          <a:p>
            <a:pPr algn="ctr"/>
            <a:br>
              <a:rPr lang="en-US"/>
            </a:br>
            <a:r>
              <a:rPr lang="en-US" sz="3700" b="1">
                <a:latin typeface="Arial"/>
                <a:cs typeface="Arial"/>
              </a:rPr>
              <a:t>Following these ideas and recommendations for the 9 elements will help build digital citizenship and character in your classroom</a:t>
            </a:r>
            <a:endParaRPr lang="en-US"/>
          </a:p>
        </p:txBody>
      </p:sp>
      <p:sp>
        <p:nvSpPr>
          <p:cNvPr id="8" name="TextBox 7">
            <a:extLst>
              <a:ext uri="{FF2B5EF4-FFF2-40B4-BE49-F238E27FC236}">
                <a16:creationId xmlns:a16="http://schemas.microsoft.com/office/drawing/2014/main" id="{8DF19E48-3181-45BC-A57B-C513FFDB4625}"/>
              </a:ext>
            </a:extLst>
          </p:cNvPr>
          <p:cNvSpPr txBox="1"/>
          <p:nvPr/>
        </p:nvSpPr>
        <p:spPr>
          <a:xfrm>
            <a:off x="109268" y="1920815"/>
            <a:ext cx="11930332" cy="1323439"/>
          </a:xfrm>
          <a:prstGeom prst="rect">
            <a:avLst/>
          </a:prstGeom>
          <a:noFill/>
          <a:ln>
            <a:solidFill>
              <a:schemeClr val="accent1">
                <a:lumMod val="7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i="1">
                <a:solidFill>
                  <a:srgbClr val="C55A11"/>
                </a:solidFill>
                <a:latin typeface="Arial"/>
              </a:rPr>
              <a:t>With technology use comes a responsibility to educate yourself</a:t>
            </a:r>
            <a:endParaRPr lang="en-US" sz="3200"/>
          </a:p>
        </p:txBody>
      </p:sp>
    </p:spTree>
    <p:extLst>
      <p:ext uri="{BB962C8B-B14F-4D97-AF65-F5344CB8AC3E}">
        <p14:creationId xmlns:p14="http://schemas.microsoft.com/office/powerpoint/2010/main" val="369917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FC2E5-16B6-4C6E-8538-7B313842ED7B}"/>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B529AAF6-6E69-42E5-8A96-F0F38C3A0B54}"/>
              </a:ext>
            </a:extLst>
          </p:cNvPr>
          <p:cNvSpPr>
            <a:spLocks noGrp="1"/>
          </p:cNvSpPr>
          <p:nvPr>
            <p:ph idx="1"/>
          </p:nvPr>
        </p:nvSpPr>
        <p:spPr/>
        <p:txBody>
          <a:bodyPr vert="horz" lIns="0" tIns="0" rIns="0" bIns="0" rtlCol="0" anchor="t">
            <a:normAutofit fontScale="55000" lnSpcReduction="20000"/>
          </a:bodyPr>
          <a:lstStyle/>
          <a:p>
            <a:r>
              <a:rPr lang="en-US">
                <a:ea typeface="+mn-lt"/>
                <a:cs typeface="+mn-lt"/>
              </a:rPr>
              <a:t>Sources</a:t>
            </a:r>
          </a:p>
          <a:p>
            <a:r>
              <a:rPr lang="en-US">
                <a:ea typeface="+mn-lt"/>
                <a:cs typeface="+mn-lt"/>
              </a:rPr>
              <a:t>Bailey, J. (2013, October 7). </a:t>
            </a:r>
            <a:r>
              <a:rPr lang="en-US" i="1">
                <a:ea typeface="+mn-lt"/>
                <a:cs typeface="+mn-lt"/>
              </a:rPr>
              <a:t>The difference between copyright infringement and plagiarism.</a:t>
            </a:r>
            <a:r>
              <a:rPr lang="en-US">
                <a:ea typeface="+mn-lt"/>
                <a:cs typeface="+mn-lt"/>
              </a:rPr>
              <a:t> Retrieved from Plagiarism Today: </a:t>
            </a:r>
            <a:r>
              <a:rPr lang="en-US" u="sng">
                <a:ea typeface="+mn-lt"/>
                <a:cs typeface="+mn-lt"/>
                <a:hlinkClick r:id="rId2"/>
              </a:rPr>
              <a:t>https://www.plagiarismtoday.com/2013/10/07/difference-copyright-infringement-plagiarism/</a:t>
            </a:r>
            <a:r>
              <a:rPr lang="en-US">
                <a:ea typeface="+mn-lt"/>
                <a:cs typeface="+mn-lt"/>
              </a:rPr>
              <a:t> </a:t>
            </a:r>
          </a:p>
          <a:p>
            <a:r>
              <a:rPr lang="en-US">
                <a:ea typeface="+mn-lt"/>
                <a:cs typeface="+mn-lt"/>
              </a:rPr>
              <a:t>•Curran, M. (2012, June). </a:t>
            </a:r>
            <a:r>
              <a:rPr lang="en-US" i="1">
                <a:ea typeface="+mn-lt"/>
                <a:cs typeface="+mn-lt"/>
              </a:rPr>
              <a:t>iCitizen: Are you a socially responsible digital citizen</a:t>
            </a:r>
            <a:r>
              <a:rPr lang="en-US">
                <a:ea typeface="+mn-lt"/>
                <a:cs typeface="+mn-lt"/>
              </a:rPr>
              <a:t>. Paper presented at the International Society for Technology Education Annual Conference, San Antonio, TX. Retrieved from (PDF: </a:t>
            </a:r>
            <a:r>
              <a:rPr lang="en-US" u="sng">
                <a:ea typeface="+mn-lt"/>
                <a:cs typeface="+mn-lt"/>
                <a:hlinkClick r:id="rId3"/>
              </a:rPr>
              <a:t>icitizen_paper_M_Curran.pdf</a:t>
            </a:r>
            <a:r>
              <a:rPr lang="en-US">
                <a:ea typeface="+mn-lt"/>
                <a:cs typeface="+mn-lt"/>
              </a:rPr>
              <a:t> )</a:t>
            </a:r>
          </a:p>
          <a:p>
            <a:r>
              <a:rPr lang="en-US">
                <a:ea typeface="+mn-lt"/>
                <a:cs typeface="+mn-lt"/>
              </a:rPr>
              <a:t>Bailey, J. (2013, October 7). </a:t>
            </a:r>
            <a:r>
              <a:rPr lang="en-US" i="1">
                <a:ea typeface="+mn-lt"/>
                <a:cs typeface="+mn-lt"/>
              </a:rPr>
              <a:t>The difference between copyright infringement and plagiarism.</a:t>
            </a:r>
            <a:r>
              <a:rPr lang="en-US">
                <a:ea typeface="+mn-lt"/>
                <a:cs typeface="+mn-lt"/>
              </a:rPr>
              <a:t> Retrieved from PlagiarismToday: </a:t>
            </a:r>
            <a:r>
              <a:rPr lang="en-US" u="sng">
                <a:ea typeface="+mn-lt"/>
                <a:cs typeface="+mn-lt"/>
                <a:hlinkClick r:id="rId2"/>
              </a:rPr>
              <a:t>https://www.plagiarismtoday.com/2013/10/07/difference-copyright-infringement-plagiarism/</a:t>
            </a:r>
            <a:endParaRPr lang="en-US" u="sng">
              <a:ea typeface="+mn-lt"/>
              <a:cs typeface="+mn-lt"/>
            </a:endParaRPr>
          </a:p>
          <a:p>
            <a:r>
              <a:rPr lang="en-US">
                <a:ea typeface="+mn-lt"/>
                <a:cs typeface="+mn-lt"/>
              </a:rPr>
              <a:t>Brewer, G., &amp; Kerslake, J. (2015). Cyberbullying, self-esteem, empathy and loneliness. </a:t>
            </a:r>
            <a:r>
              <a:rPr lang="en-US" i="1">
                <a:ea typeface="+mn-lt"/>
                <a:cs typeface="+mn-lt"/>
              </a:rPr>
              <a:t>Computers in Human Behavior, 48, </a:t>
            </a:r>
            <a:r>
              <a:rPr lang="en-US">
                <a:ea typeface="+mn-lt"/>
                <a:cs typeface="+mn-lt"/>
              </a:rPr>
              <a:t>255-260. </a:t>
            </a:r>
            <a:r>
              <a:rPr lang="en-US" u="sng">
                <a:ea typeface="+mn-lt"/>
                <a:cs typeface="+mn-lt"/>
                <a:hlinkClick r:id="rId4"/>
              </a:rPr>
              <a:t>Brewer_Cyberbullying_Self-esteem_Empathy_Loneliness.pdf</a:t>
            </a:r>
            <a:endParaRPr lang="en-US">
              <a:ea typeface="+mn-lt"/>
              <a:cs typeface="+mn-lt"/>
            </a:endParaRPr>
          </a:p>
          <a:p>
            <a:r>
              <a:rPr lang="en-US">
                <a:ea typeface="+mn-lt"/>
                <a:cs typeface="+mn-lt"/>
              </a:rPr>
              <a:t>Hinduja, S., &amp; Patchin, J. W. (2015). </a:t>
            </a:r>
            <a:r>
              <a:rPr lang="en-US" i="1">
                <a:ea typeface="+mn-lt"/>
                <a:cs typeface="+mn-lt"/>
              </a:rPr>
              <a:t>Bullying beyond the schoolyard: Preventing and responding to cyberbullying.</a:t>
            </a:r>
            <a:r>
              <a:rPr lang="en-US">
                <a:ea typeface="+mn-lt"/>
                <a:cs typeface="+mn-lt"/>
              </a:rPr>
              <a:t> (2nd ed.). Thousand Oaks, CA: Corwin.</a:t>
            </a:r>
          </a:p>
          <a:p>
            <a:r>
              <a:rPr lang="en-US">
                <a:ea typeface="+mn-lt"/>
                <a:cs typeface="+mn-lt"/>
              </a:rPr>
              <a:t>Hudson Institute. (2015). A 21st century copyright office: the conservative case for reform. Washington D.C.: Hudson Institute. Retrieved from </a:t>
            </a:r>
            <a:r>
              <a:rPr lang="en-US" u="sng">
                <a:ea typeface="+mn-lt"/>
                <a:cs typeface="+mn-lt"/>
                <a:hlinkClick r:id="rId5"/>
              </a:rPr>
              <a:t>https://learn-us-east-1-prod-fleet01-xythos.s3.amazonaws.com/5c082f78d4ba4/2595237?response-cache-control=private%2C%20max-age%3D21600&amp;response-content-disposition=inline%3B%20filename%2A%3DUTF-8%27%27Hudson%2520Institute_White%2520Paper%25282%2529.pdf&amp;re</a:t>
            </a:r>
            <a:endParaRPr lang="en-US">
              <a:ea typeface="+mn-lt"/>
              <a:cs typeface="+mn-lt"/>
            </a:endParaRPr>
          </a:p>
          <a:p>
            <a:endParaRPr lang="en-US"/>
          </a:p>
        </p:txBody>
      </p:sp>
    </p:spTree>
    <p:extLst>
      <p:ext uri="{BB962C8B-B14F-4D97-AF65-F5344CB8AC3E}">
        <p14:creationId xmlns:p14="http://schemas.microsoft.com/office/powerpoint/2010/main" val="25888961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FE02C-39FC-4F49-BC57-7AE500E83326}"/>
              </a:ext>
            </a:extLst>
          </p:cNvPr>
          <p:cNvSpPr>
            <a:spLocks noGrp="1"/>
          </p:cNvSpPr>
          <p:nvPr>
            <p:ph type="title"/>
          </p:nvPr>
        </p:nvSpPr>
        <p:spPr/>
        <p:txBody>
          <a:bodyPr/>
          <a:lstStyle/>
          <a:p>
            <a:r>
              <a:rPr lang="en-US"/>
              <a:t>CONT'D</a:t>
            </a:r>
          </a:p>
        </p:txBody>
      </p:sp>
      <p:sp>
        <p:nvSpPr>
          <p:cNvPr id="3" name="Content Placeholder 2">
            <a:extLst>
              <a:ext uri="{FF2B5EF4-FFF2-40B4-BE49-F238E27FC236}">
                <a16:creationId xmlns:a16="http://schemas.microsoft.com/office/drawing/2014/main" id="{D501E8E8-1D78-4C6F-A6E7-BF78E67D23B7}"/>
              </a:ext>
            </a:extLst>
          </p:cNvPr>
          <p:cNvSpPr>
            <a:spLocks noGrp="1"/>
          </p:cNvSpPr>
          <p:nvPr>
            <p:ph idx="1"/>
          </p:nvPr>
        </p:nvSpPr>
        <p:spPr/>
        <p:txBody>
          <a:bodyPr vert="horz" lIns="0" tIns="0" rIns="0" bIns="0" rtlCol="0" anchor="t">
            <a:normAutofit fontScale="55000" lnSpcReduction="20000"/>
          </a:bodyPr>
          <a:lstStyle/>
          <a:p>
            <a:r>
              <a:rPr lang="en-US">
                <a:ea typeface="+mn-lt"/>
                <a:cs typeface="+mn-lt"/>
              </a:rPr>
              <a:t>Mccord, G. (2014). </a:t>
            </a:r>
            <a:r>
              <a:rPr lang="en-US" i="1">
                <a:ea typeface="+mn-lt"/>
                <a:cs typeface="+mn-lt"/>
              </a:rPr>
              <a:t>Fair use: The secrets no one tells you. </a:t>
            </a:r>
            <a:r>
              <a:rPr lang="en-US">
                <a:ea typeface="+mn-lt"/>
                <a:cs typeface="+mn-lt"/>
              </a:rPr>
              <a:t>Digital Information Law. Austin, TX. Retrieved from</a:t>
            </a:r>
          </a:p>
          <a:p>
            <a:r>
              <a:rPr lang="en-US">
                <a:ea typeface="+mn-lt"/>
                <a:cs typeface="+mn-lt"/>
              </a:rPr>
              <a:t>           </a:t>
            </a:r>
            <a:r>
              <a:rPr lang="en-US" u="sng">
                <a:ea typeface="+mn-lt"/>
                <a:cs typeface="+mn-lt"/>
                <a:hlinkClick r:id="rId2"/>
              </a:rPr>
              <a:t>https://digitalinfolaw.com/product/fair-use-the-secrets-no-one-tells-you-e-book/</a:t>
            </a:r>
            <a:r>
              <a:rPr lang="en-US">
                <a:ea typeface="+mn-lt"/>
                <a:cs typeface="+mn-lt"/>
              </a:rPr>
              <a:t> </a:t>
            </a:r>
          </a:p>
          <a:p>
            <a:r>
              <a:rPr lang="en-US">
                <a:ea typeface="+mn-lt"/>
                <a:cs typeface="+mn-lt"/>
              </a:rPr>
              <a:t>Negroponte, N. (2014, July 8). A </a:t>
            </a:r>
            <a:r>
              <a:rPr lang="en-US" i="1">
                <a:ea typeface="+mn-lt"/>
                <a:cs typeface="+mn-lt"/>
              </a:rPr>
              <a:t>30-year history of the future. </a:t>
            </a:r>
            <a:r>
              <a:rPr lang="en-US">
                <a:ea typeface="+mn-lt"/>
                <a:cs typeface="+mn-lt"/>
              </a:rPr>
              <a:t>TED Talk Retrieved from </a:t>
            </a:r>
            <a:r>
              <a:rPr lang="en-US" u="sng">
                <a:ea typeface="+mn-lt"/>
                <a:cs typeface="+mn-lt"/>
                <a:hlinkClick r:id="rId3"/>
              </a:rPr>
              <a:t>http://www.youtube.com/watch?v=5b5BDoddOLA</a:t>
            </a:r>
            <a:r>
              <a:rPr lang="en-US">
                <a:ea typeface="+mn-lt"/>
                <a:cs typeface="+mn-lt"/>
              </a:rPr>
              <a:t> </a:t>
            </a:r>
          </a:p>
          <a:p>
            <a:r>
              <a:rPr lang="en-US">
                <a:ea typeface="+mn-lt"/>
                <a:cs typeface="+mn-lt"/>
              </a:rPr>
              <a:t>Rosen, L (2011). </a:t>
            </a:r>
            <a:r>
              <a:rPr lang="en-US" i="1">
                <a:ea typeface="+mn-lt"/>
                <a:cs typeface="+mn-lt"/>
              </a:rPr>
              <a:t>Teaching the igeneration.</a:t>
            </a:r>
            <a:r>
              <a:rPr lang="en-US">
                <a:ea typeface="+mn-lt"/>
                <a:cs typeface="+mn-lt"/>
              </a:rPr>
              <a:t> Retrieved</a:t>
            </a:r>
            <a:r>
              <a:rPr lang="en-US" i="1">
                <a:ea typeface="+mn-lt"/>
                <a:cs typeface="+mn-lt"/>
              </a:rPr>
              <a:t> </a:t>
            </a:r>
            <a:r>
              <a:rPr lang="en-US">
                <a:ea typeface="+mn-lt"/>
                <a:cs typeface="+mn-lt"/>
              </a:rPr>
              <a:t>from </a:t>
            </a:r>
            <a:r>
              <a:rPr lang="en-US" u="sng">
                <a:ea typeface="+mn-lt"/>
                <a:cs typeface="+mn-lt"/>
                <a:hlinkClick r:id="rId4"/>
              </a:rPr>
              <a:t>http://www.steveclarkprincipal.com/uploads/1/6/5/2/16527520/teaching_the_igeneration.pdf </a:t>
            </a:r>
            <a:r>
              <a:rPr lang="en-US">
                <a:ea typeface="+mn-lt"/>
                <a:cs typeface="+mn-lt"/>
              </a:rPr>
              <a:t>   </a:t>
            </a:r>
            <a:r>
              <a:rPr lang="en-US" u="sng">
                <a:ea typeface="+mn-lt"/>
                <a:cs typeface="+mn-lt"/>
                <a:hlinkClick r:id="rId5"/>
              </a:rPr>
              <a:t>Rosen_teaching_the_igeneration.pdf</a:t>
            </a:r>
            <a:r>
              <a:rPr lang="en-US">
                <a:ea typeface="+mn-lt"/>
                <a:cs typeface="+mn-lt"/>
              </a:rPr>
              <a:t> </a:t>
            </a:r>
          </a:p>
          <a:p>
            <a:r>
              <a:rPr lang="en-US">
                <a:ea typeface="+mn-lt"/>
                <a:cs typeface="+mn-lt"/>
              </a:rPr>
              <a:t>Ribble, M. (2015). Digital Citizenship in Schools: Nine Elements All Students Should Know. International Society for Technology in Education</a:t>
            </a:r>
          </a:p>
          <a:p>
            <a:r>
              <a:rPr lang="en-US" b="1">
                <a:ea typeface="+mn-lt"/>
                <a:cs typeface="+mn-lt"/>
              </a:rPr>
              <a:t>Stim, Richard. (n.d). Fair use: what is transformative? In determining the fair use, what makes the use of copyrighted work "transformative"?. Nolo. Retrieved from </a:t>
            </a:r>
            <a:r>
              <a:rPr lang="en-US" u="sng">
                <a:ea typeface="+mn-lt"/>
                <a:cs typeface="+mn-lt"/>
                <a:hlinkClick r:id="rId6"/>
              </a:rPr>
              <a:t>https://www.nolo.com/legal-encyclopedia/fair-use-what-transformative.html</a:t>
            </a:r>
            <a:r>
              <a:rPr lang="en-US">
                <a:ea typeface="+mn-lt"/>
                <a:cs typeface="+mn-lt"/>
              </a:rPr>
              <a:t> </a:t>
            </a:r>
          </a:p>
          <a:p>
            <a:r>
              <a:rPr lang="en-US">
                <a:ea typeface="+mn-lt"/>
                <a:cs typeface="+mn-lt"/>
              </a:rPr>
              <a:t>Stim, Richard. (n.d). Fair use: what is transformative? In determining the fair use, what makes the use of copyrighted work "transformative"?. Nolo. Retrieved from </a:t>
            </a:r>
            <a:r>
              <a:rPr lang="en-US" u="sng">
                <a:ea typeface="+mn-lt"/>
                <a:cs typeface="+mn-lt"/>
                <a:hlinkClick r:id="rId6"/>
              </a:rPr>
              <a:t>https://www.nolo.com/legal-encyclopedia/fair-use-what-transformative.html</a:t>
            </a:r>
            <a:endParaRPr lang="en-US">
              <a:ea typeface="+mn-lt"/>
              <a:cs typeface="+mn-lt"/>
            </a:endParaRPr>
          </a:p>
          <a:p>
            <a:r>
              <a:rPr lang="en-US">
                <a:ea typeface="+mn-lt"/>
                <a:cs typeface="+mn-lt"/>
              </a:rPr>
              <a:t>Still, M. (2020). </a:t>
            </a:r>
            <a:r>
              <a:rPr lang="en-US" i="1">
                <a:ea typeface="+mn-lt"/>
                <a:cs typeface="+mn-lt"/>
              </a:rPr>
              <a:t>Understanding the impact of technology- the digital footprint/tattoo we leave behind</a:t>
            </a:r>
            <a:r>
              <a:rPr lang="en-US">
                <a:ea typeface="+mn-lt"/>
                <a:cs typeface="+mn-lt"/>
              </a:rPr>
              <a:t>. Lamar University. Retrieved from </a:t>
            </a:r>
            <a:r>
              <a:rPr lang="en-US" u="sng">
                <a:ea typeface="+mn-lt"/>
                <a:cs typeface="+mn-lt"/>
                <a:hlinkClick r:id="rId7"/>
              </a:rPr>
              <a:t>Week 2 Lecture_Text(1).docx</a:t>
            </a:r>
            <a:endParaRPr lang="en-US">
              <a:ea typeface="+mn-lt"/>
              <a:cs typeface="+mn-lt"/>
            </a:endParaRPr>
          </a:p>
          <a:p>
            <a:endParaRPr lang="en-US">
              <a:ea typeface="+mn-lt"/>
              <a:cs typeface="+mn-lt"/>
            </a:endParaRPr>
          </a:p>
          <a:p>
            <a:endParaRPr lang="en-US"/>
          </a:p>
        </p:txBody>
      </p:sp>
    </p:spTree>
    <p:extLst>
      <p:ext uri="{BB962C8B-B14F-4D97-AF65-F5344CB8AC3E}">
        <p14:creationId xmlns:p14="http://schemas.microsoft.com/office/powerpoint/2010/main" val="2416085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55AA7-6EE6-4B6A-88E3-4E319C950298}"/>
              </a:ext>
            </a:extLst>
          </p:cNvPr>
          <p:cNvSpPr>
            <a:spLocks noGrp="1"/>
          </p:cNvSpPr>
          <p:nvPr>
            <p:ph type="title"/>
          </p:nvPr>
        </p:nvSpPr>
        <p:spPr/>
        <p:txBody>
          <a:bodyPr/>
          <a:lstStyle/>
          <a:p>
            <a:r>
              <a:rPr lang="en-US"/>
              <a:t>My definition of Digital citizenship</a:t>
            </a:r>
          </a:p>
        </p:txBody>
      </p:sp>
      <p:sp>
        <p:nvSpPr>
          <p:cNvPr id="3" name="Content Placeholder 2">
            <a:extLst>
              <a:ext uri="{FF2B5EF4-FFF2-40B4-BE49-F238E27FC236}">
                <a16:creationId xmlns:a16="http://schemas.microsoft.com/office/drawing/2014/main" id="{75CA3522-B067-4D87-BE2E-59502E0C7B97}"/>
              </a:ext>
            </a:extLst>
          </p:cNvPr>
          <p:cNvSpPr>
            <a:spLocks noGrp="1"/>
          </p:cNvSpPr>
          <p:nvPr>
            <p:ph idx="1"/>
          </p:nvPr>
        </p:nvSpPr>
        <p:spPr>
          <a:xfrm>
            <a:off x="1371600" y="3284214"/>
            <a:ext cx="10240903" cy="2786904"/>
          </a:xfrm>
        </p:spPr>
        <p:txBody>
          <a:bodyPr vert="horz" lIns="0" tIns="0" rIns="0" bIns="0" rtlCol="0" anchor="t">
            <a:normAutofit/>
          </a:bodyPr>
          <a:lstStyle/>
          <a:p>
            <a:pPr marL="0" indent="0">
              <a:buNone/>
            </a:pPr>
            <a:r>
              <a:rPr lang="en-US"/>
              <a:t>An education in the appropriate use and responsibilities of technology in digital communities.</a:t>
            </a:r>
          </a:p>
        </p:txBody>
      </p:sp>
    </p:spTree>
    <p:extLst>
      <p:ext uri="{BB962C8B-B14F-4D97-AF65-F5344CB8AC3E}">
        <p14:creationId xmlns:p14="http://schemas.microsoft.com/office/powerpoint/2010/main" val="485050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84869-5BAC-4323-9689-0841B6B7462B}"/>
              </a:ext>
            </a:extLst>
          </p:cNvPr>
          <p:cNvSpPr>
            <a:spLocks noGrp="1"/>
          </p:cNvSpPr>
          <p:nvPr>
            <p:ph type="title"/>
          </p:nvPr>
        </p:nvSpPr>
        <p:spPr/>
        <p:txBody>
          <a:bodyPr/>
          <a:lstStyle/>
          <a:p>
            <a:r>
              <a:rPr lang="en-US"/>
              <a:t>Technology and education</a:t>
            </a:r>
          </a:p>
        </p:txBody>
      </p:sp>
      <p:sp>
        <p:nvSpPr>
          <p:cNvPr id="3" name="Content Placeholder 2">
            <a:extLst>
              <a:ext uri="{FF2B5EF4-FFF2-40B4-BE49-F238E27FC236}">
                <a16:creationId xmlns:a16="http://schemas.microsoft.com/office/drawing/2014/main" id="{33CFF60A-1899-4A5B-8438-32EDB4D250E2}"/>
              </a:ext>
            </a:extLst>
          </p:cNvPr>
          <p:cNvSpPr>
            <a:spLocks noGrp="1"/>
          </p:cNvSpPr>
          <p:nvPr>
            <p:ph idx="1"/>
          </p:nvPr>
        </p:nvSpPr>
        <p:spPr/>
        <p:txBody>
          <a:bodyPr vert="horz" lIns="0" tIns="0" rIns="0" bIns="0" rtlCol="0" anchor="t">
            <a:normAutofit fontScale="92500"/>
          </a:bodyPr>
          <a:lstStyle/>
          <a:p>
            <a:r>
              <a:rPr lang="en-US"/>
              <a:t>Our students are using technology in our classes and with this comes issues we as educators must be aware of.  </a:t>
            </a:r>
          </a:p>
          <a:p>
            <a:r>
              <a:rPr lang="en-US"/>
              <a:t>Digital citizenship is the field in which we handle responsibilities while using technology</a:t>
            </a:r>
          </a:p>
          <a:p>
            <a:r>
              <a:rPr lang="en-US">
                <a:ea typeface="+mn-lt"/>
                <a:cs typeface="+mn-lt"/>
              </a:rPr>
              <a:t> According to Ribble (2015), citizens of a country, like ours, have a responsibilities along with rights. Like citizenship, people in a digital community- especially in education-  have the responsibility to not abuse digital tools  by violating copyright laws, bullying others, and sharing inappropriate information (Ribble, 2015, p.7). Both are concepts that are designed to protect the communities belonging to them. </a:t>
            </a:r>
            <a:endParaRPr lang="en-US"/>
          </a:p>
          <a:p>
            <a:endParaRPr lang="en-US"/>
          </a:p>
        </p:txBody>
      </p:sp>
    </p:spTree>
    <p:extLst>
      <p:ext uri="{BB962C8B-B14F-4D97-AF65-F5344CB8AC3E}">
        <p14:creationId xmlns:p14="http://schemas.microsoft.com/office/powerpoint/2010/main" val="1430805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7B328-7481-4C65-9576-377149009FF4}"/>
              </a:ext>
            </a:extLst>
          </p:cNvPr>
          <p:cNvSpPr>
            <a:spLocks noGrp="1"/>
          </p:cNvSpPr>
          <p:nvPr>
            <p:ph type="title"/>
          </p:nvPr>
        </p:nvSpPr>
        <p:spPr>
          <a:xfrm>
            <a:off x="192770" y="1581355"/>
            <a:ext cx="12421798" cy="1115247"/>
          </a:xfrm>
        </p:spPr>
        <p:txBody>
          <a:bodyPr vert="horz" lIns="0" tIns="0" rIns="0" bIns="0" rtlCol="0" anchor="b">
            <a:noAutofit/>
          </a:bodyPr>
          <a:lstStyle/>
          <a:p>
            <a:r>
              <a:rPr lang="en-US" sz="5400"/>
              <a:t>RESPECT, EDUCATE, &amp; PROTECT yourself and others</a:t>
            </a:r>
          </a:p>
        </p:txBody>
      </p:sp>
      <p:sp>
        <p:nvSpPr>
          <p:cNvPr id="3" name="Content Placeholder 2">
            <a:extLst>
              <a:ext uri="{FF2B5EF4-FFF2-40B4-BE49-F238E27FC236}">
                <a16:creationId xmlns:a16="http://schemas.microsoft.com/office/drawing/2014/main" id="{A6451505-3E00-4455-9AA4-00F15F7F5A6B}"/>
              </a:ext>
            </a:extLst>
          </p:cNvPr>
          <p:cNvSpPr>
            <a:spLocks noGrp="1"/>
          </p:cNvSpPr>
          <p:nvPr>
            <p:ph idx="1"/>
          </p:nvPr>
        </p:nvSpPr>
        <p:spPr>
          <a:xfrm>
            <a:off x="872359" y="2640456"/>
            <a:ext cx="10240903" cy="3956179"/>
          </a:xfrm>
        </p:spPr>
        <p:txBody>
          <a:bodyPr vert="horz" lIns="0" tIns="0" rIns="0" bIns="0" rtlCol="0" anchor="t">
            <a:normAutofit/>
          </a:bodyPr>
          <a:lstStyle/>
          <a:p>
            <a:r>
              <a:rPr lang="en-US" sz="3200"/>
              <a:t>This presentation is divided into 3 categories and each describes different element of digital citizenship:</a:t>
            </a:r>
          </a:p>
          <a:p>
            <a:r>
              <a:rPr lang="en-US" sz="3200" b="1"/>
              <a:t>Respect</a:t>
            </a:r>
            <a:r>
              <a:rPr lang="en-US" sz="3200"/>
              <a:t>: Etiquette, Access, and Law</a:t>
            </a:r>
          </a:p>
          <a:p>
            <a:r>
              <a:rPr lang="en-US" sz="3200" b="1"/>
              <a:t>Educate</a:t>
            </a:r>
            <a:r>
              <a:rPr lang="en-US" sz="3200"/>
              <a:t>: Literacy, Communication, and Commerce</a:t>
            </a:r>
          </a:p>
          <a:p>
            <a:r>
              <a:rPr lang="en-US" sz="3200" b="1"/>
              <a:t>Protect</a:t>
            </a:r>
            <a:r>
              <a:rPr lang="en-US" sz="3200"/>
              <a:t>: Rights and Responsibilities, Security, Health and Wellness</a:t>
            </a:r>
            <a:endParaRPr lang="en-US"/>
          </a:p>
        </p:txBody>
      </p:sp>
      <p:sp>
        <p:nvSpPr>
          <p:cNvPr id="4" name="TextBox 3">
            <a:extLst>
              <a:ext uri="{FF2B5EF4-FFF2-40B4-BE49-F238E27FC236}">
                <a16:creationId xmlns:a16="http://schemas.microsoft.com/office/drawing/2014/main" id="{D51A69D1-6C70-44B4-92A7-DFA913F9D1DE}"/>
              </a:ext>
            </a:extLst>
          </p:cNvPr>
          <p:cNvSpPr txBox="1"/>
          <p:nvPr/>
        </p:nvSpPr>
        <p:spPr>
          <a:xfrm>
            <a:off x="8146211" y="623402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(Ribble, 2015)</a:t>
            </a:r>
          </a:p>
        </p:txBody>
      </p:sp>
    </p:spTree>
    <p:extLst>
      <p:ext uri="{BB962C8B-B14F-4D97-AF65-F5344CB8AC3E}">
        <p14:creationId xmlns:p14="http://schemas.microsoft.com/office/powerpoint/2010/main" val="3044525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D0D5C-5060-4388-B717-6435450397FC}"/>
              </a:ext>
            </a:extLst>
          </p:cNvPr>
          <p:cNvSpPr>
            <a:spLocks noGrp="1"/>
          </p:cNvSpPr>
          <p:nvPr>
            <p:ph type="title"/>
          </p:nvPr>
        </p:nvSpPr>
        <p:spPr>
          <a:xfrm>
            <a:off x="5255" y="793080"/>
            <a:ext cx="12395523" cy="1233488"/>
          </a:xfrm>
        </p:spPr>
        <p:txBody>
          <a:bodyPr>
            <a:noAutofit/>
          </a:bodyPr>
          <a:lstStyle/>
          <a:p>
            <a:r>
              <a:rPr lang="en-US" sz="6000"/>
              <a:t>Respect yourself and others</a:t>
            </a:r>
          </a:p>
        </p:txBody>
      </p:sp>
      <p:sp>
        <p:nvSpPr>
          <p:cNvPr id="3" name="Content Placeholder 2">
            <a:extLst>
              <a:ext uri="{FF2B5EF4-FFF2-40B4-BE49-F238E27FC236}">
                <a16:creationId xmlns:a16="http://schemas.microsoft.com/office/drawing/2014/main" id="{7DB7AE58-1040-4062-A80F-52E4B58E8FCB}"/>
              </a:ext>
            </a:extLst>
          </p:cNvPr>
          <p:cNvSpPr>
            <a:spLocks noGrp="1"/>
          </p:cNvSpPr>
          <p:nvPr>
            <p:ph idx="1"/>
          </p:nvPr>
        </p:nvSpPr>
        <p:spPr/>
        <p:txBody>
          <a:bodyPr vert="horz" lIns="0" tIns="0" rIns="0" bIns="0" rtlCol="0" anchor="t">
            <a:normAutofit/>
          </a:bodyPr>
          <a:lstStyle/>
          <a:p>
            <a:r>
              <a:rPr lang="en-US" i="1"/>
              <a:t>Etiquette, Access, and Law</a:t>
            </a:r>
          </a:p>
          <a:p>
            <a:r>
              <a:rPr lang="en-US"/>
              <a:t>While using technology, respect has to do with how our students are conducting themselves while being mindful of the law when using the devices that they have access to. Our students have gained access to rented devices. They will have these devices until the end of the year and will be able to use them at any time they please. </a:t>
            </a:r>
          </a:p>
          <a:p>
            <a:endParaRPr lang="en-US"/>
          </a:p>
          <a:p>
            <a:endParaRPr lang="en-US"/>
          </a:p>
        </p:txBody>
      </p:sp>
      <p:sp>
        <p:nvSpPr>
          <p:cNvPr id="5" name="TextBox 4">
            <a:extLst>
              <a:ext uri="{FF2B5EF4-FFF2-40B4-BE49-F238E27FC236}">
                <a16:creationId xmlns:a16="http://schemas.microsoft.com/office/drawing/2014/main" id="{BC3422D1-11D1-4C31-85F9-476D3650098A}"/>
              </a:ext>
            </a:extLst>
          </p:cNvPr>
          <p:cNvSpPr txBox="1"/>
          <p:nvPr/>
        </p:nvSpPr>
        <p:spPr>
          <a:xfrm>
            <a:off x="9684588" y="642092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(Ribble, 2015)</a:t>
            </a:r>
          </a:p>
        </p:txBody>
      </p:sp>
    </p:spTree>
    <p:extLst>
      <p:ext uri="{BB962C8B-B14F-4D97-AF65-F5344CB8AC3E}">
        <p14:creationId xmlns:p14="http://schemas.microsoft.com/office/powerpoint/2010/main" val="345182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11016-0A21-4E68-9A99-F313FF557509}"/>
              </a:ext>
            </a:extLst>
          </p:cNvPr>
          <p:cNvSpPr>
            <a:spLocks noGrp="1"/>
          </p:cNvSpPr>
          <p:nvPr>
            <p:ph type="title"/>
          </p:nvPr>
        </p:nvSpPr>
        <p:spPr/>
        <p:txBody>
          <a:bodyPr/>
          <a:lstStyle/>
          <a:p>
            <a:r>
              <a:rPr lang="en-US"/>
              <a:t>DIGITAL ETIQUETTE</a:t>
            </a:r>
          </a:p>
        </p:txBody>
      </p:sp>
      <p:sp>
        <p:nvSpPr>
          <p:cNvPr id="3" name="Content Placeholder 2">
            <a:extLst>
              <a:ext uri="{FF2B5EF4-FFF2-40B4-BE49-F238E27FC236}">
                <a16:creationId xmlns:a16="http://schemas.microsoft.com/office/drawing/2014/main" id="{49BBC980-CBE9-40C9-AE71-4A16D87354CD}"/>
              </a:ext>
            </a:extLst>
          </p:cNvPr>
          <p:cNvSpPr>
            <a:spLocks noGrp="1"/>
          </p:cNvSpPr>
          <p:nvPr>
            <p:ph idx="1"/>
          </p:nvPr>
        </p:nvSpPr>
        <p:spPr/>
        <p:txBody>
          <a:bodyPr vert="horz" lIns="0" tIns="0" rIns="0" bIns="0" rtlCol="0" anchor="t">
            <a:normAutofit fontScale="92500" lnSpcReduction="10000"/>
          </a:bodyPr>
          <a:lstStyle/>
          <a:p>
            <a:r>
              <a:rPr lang="en-US"/>
              <a:t>Are students being considerate of others and are they conducting themselves appropriately while using technology?</a:t>
            </a:r>
          </a:p>
          <a:p>
            <a:r>
              <a:rPr lang="en-US"/>
              <a:t>When using technology, students must be aware of others. For example, in the classroom using technology to check text messages or conduct research outside of their assignments, then this is considered poor etiquette. Teaching students how to be courteous and effectively use their tools in their studies, will make the environment conducive to learning.</a:t>
            </a:r>
          </a:p>
          <a:p>
            <a:r>
              <a:rPr lang="en-US"/>
              <a:t>Solutions</a:t>
            </a:r>
          </a:p>
          <a:p>
            <a:r>
              <a:rPr lang="en-US"/>
              <a:t>Conduct a discussion of what is considered good etiquette and display them in the room.</a:t>
            </a:r>
          </a:p>
          <a:p>
            <a:r>
              <a:rPr lang="en-US"/>
              <a:t>Create visible cues for when phones are allowed or not.</a:t>
            </a:r>
          </a:p>
        </p:txBody>
      </p:sp>
      <p:sp>
        <p:nvSpPr>
          <p:cNvPr id="5" name="TextBox 4">
            <a:extLst>
              <a:ext uri="{FF2B5EF4-FFF2-40B4-BE49-F238E27FC236}">
                <a16:creationId xmlns:a16="http://schemas.microsoft.com/office/drawing/2014/main" id="{9303A86C-C341-4C99-AE1D-93EB40552618}"/>
              </a:ext>
            </a:extLst>
          </p:cNvPr>
          <p:cNvSpPr txBox="1"/>
          <p:nvPr/>
        </p:nvSpPr>
        <p:spPr>
          <a:xfrm>
            <a:off x="9583947" y="643530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(Ribble, 2015)</a:t>
            </a:r>
          </a:p>
        </p:txBody>
      </p:sp>
    </p:spTree>
    <p:extLst>
      <p:ext uri="{BB962C8B-B14F-4D97-AF65-F5344CB8AC3E}">
        <p14:creationId xmlns:p14="http://schemas.microsoft.com/office/powerpoint/2010/main" val="1659365140"/>
      </p:ext>
    </p:extLst>
  </p:cSld>
  <p:clrMapOvr>
    <a:masterClrMapping/>
  </p:clrMapOvr>
</p:sld>
</file>

<file path=ppt/theme/theme1.xml><?xml version="1.0" encoding="utf-8"?>
<a:theme xmlns:a="http://schemas.openxmlformats.org/drawingml/2006/main" name="GradientRiseVTI">
  <a:themeElements>
    <a:clrScheme name="Office">
      <a:dk1>
        <a:srgbClr val="000000"/>
      </a:dk1>
      <a:lt1>
        <a:srgbClr val="FFFFFF"/>
      </a:lt1>
      <a:dk2>
        <a:srgbClr val="2E3948"/>
      </a:dk2>
      <a:lt2>
        <a:srgbClr val="E7E6E6"/>
      </a:lt2>
      <a:accent1>
        <a:srgbClr val="5A82CB"/>
      </a:accent1>
      <a:accent2>
        <a:srgbClr val="ED7D31"/>
      </a:accent2>
      <a:accent3>
        <a:srgbClr val="A3A3A3"/>
      </a:accent3>
      <a:accent4>
        <a:srgbClr val="CF9B00"/>
      </a:accent4>
      <a:accent5>
        <a:srgbClr val="5B9BD5"/>
      </a:accent5>
      <a:accent6>
        <a:srgbClr val="70AD47"/>
      </a:accent6>
      <a:hlink>
        <a:srgbClr val="D26012"/>
      </a:hlink>
      <a:folHlink>
        <a:srgbClr val="A9718D"/>
      </a:folHlink>
    </a:clrScheme>
    <a:fontScheme name="Avenir">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SketchLinesVTI">
  <a:themeElements>
    <a:clrScheme name="SketchLines">
      <a:dk1>
        <a:sysClr val="windowText" lastClr="000000"/>
      </a:dk1>
      <a:lt1>
        <a:sysClr val="window" lastClr="FFFFFF"/>
      </a:lt1>
      <a:dk2>
        <a:srgbClr val="564E4E"/>
      </a:dk2>
      <a:lt2>
        <a:srgbClr val="EEEBE2"/>
      </a:lt2>
      <a:accent1>
        <a:srgbClr val="E54837"/>
      </a:accent1>
      <a:accent2>
        <a:srgbClr val="947F53"/>
      </a:accent2>
      <a:accent3>
        <a:srgbClr val="BE8D64"/>
      </a:accent3>
      <a:accent4>
        <a:srgbClr val="E0C171"/>
      </a:accent4>
      <a:accent5>
        <a:srgbClr val="968572"/>
      </a:accent5>
      <a:accent6>
        <a:srgbClr val="855D5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42</Slides>
  <Notes>0</Notes>
  <HiddenSlides>0</HiddenSlide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GradientRiseVTI</vt:lpstr>
      <vt:lpstr>SketchLinesVTI</vt:lpstr>
      <vt:lpstr>Digital citizenship</vt:lpstr>
      <vt:lpstr>Technology in our lives</vt:lpstr>
      <vt:lpstr>My mantra: </vt:lpstr>
      <vt:lpstr>Educating ourselves and our students about the  challenges with technology leads to better digital citizenship</vt:lpstr>
      <vt:lpstr>My definition of Digital citizenship</vt:lpstr>
      <vt:lpstr>Technology and education</vt:lpstr>
      <vt:lpstr>RESPECT, EDUCATE, &amp; PROTECT yourself and others</vt:lpstr>
      <vt:lpstr>Respect yourself and others</vt:lpstr>
      <vt:lpstr>DIGITAL ETIQUETTE</vt:lpstr>
      <vt:lpstr>DIGITAL ACCESS</vt:lpstr>
      <vt:lpstr>Recommendations to better access</vt:lpstr>
      <vt:lpstr>Ideal digital access</vt:lpstr>
      <vt:lpstr>Digital law</vt:lpstr>
      <vt:lpstr>Sexting issue &amp; recommendations</vt:lpstr>
      <vt:lpstr>Copyright</vt:lpstr>
      <vt:lpstr>Recommendations</vt:lpstr>
      <vt:lpstr>Copyright as a teaching opportunity</vt:lpstr>
      <vt:lpstr>Educate  Yourself and OTHERS</vt:lpstr>
      <vt:lpstr>DIGITAL LITERACY</vt:lpstr>
      <vt:lpstr>Recommendations</vt:lpstr>
      <vt:lpstr>DIGITAL COMMUNICATION</vt:lpstr>
      <vt:lpstr>RECOMMENDATIONS IN Digital age communication</vt:lpstr>
      <vt:lpstr>CoMMUNICATION WHEN TECHNOLOGY IS ALLOWED VS NOT ALLOWED</vt:lpstr>
      <vt:lpstr>Educating students about their digital footprint</vt:lpstr>
      <vt:lpstr>How to reduce or clean your digital footprint</vt:lpstr>
      <vt:lpstr>How to reduce or clean your digital footprint</vt:lpstr>
      <vt:lpstr>DIGITAL COMMERCE</vt:lpstr>
      <vt:lpstr> </vt:lpstr>
      <vt:lpstr>HOW TO SHOW STUDENTS TO PROTECT THEMSELVES WHEN MAKING ONLINE PURCHASES</vt:lpstr>
      <vt:lpstr>Protect yourself and others</vt:lpstr>
      <vt:lpstr>DIGITAL RIGHTS AND RESPONSIBILITIES</vt:lpstr>
      <vt:lpstr>Cyberbullying</vt:lpstr>
      <vt:lpstr>Cyberbullying  </vt:lpstr>
      <vt:lpstr>RECOMMENDATIONS TO PREVENT CYBERBULLYING</vt:lpstr>
      <vt:lpstr>The key to ending cyberbullyngIcitizens project</vt:lpstr>
      <vt:lpstr>Ending cyberbullying: Recommendations</vt:lpstr>
      <vt:lpstr>DIGITAL SECURITY</vt:lpstr>
      <vt:lpstr>DIGITAL HEALTH AND WELLNESS</vt:lpstr>
      <vt:lpstr>Safe and healthy best practices and recommendations</vt:lpstr>
      <vt:lpstr>PowerPoint Presentation</vt:lpstr>
      <vt:lpstr>rEFERENCES</vt:lpstr>
      <vt:lpstr>CONT'D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12</cp:revision>
  <dcterms:created xsi:type="dcterms:W3CDTF">2020-09-22T17:56:25Z</dcterms:created>
  <dcterms:modified xsi:type="dcterms:W3CDTF">2020-12-17T03:48:20Z</dcterms:modified>
</cp:coreProperties>
</file>